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fter Andreea" userId="ee426b4e-59c6-4c66-ac40-90e5bf57e82b" providerId="ADAL" clId="{315AE663-BB5E-4A60-92A1-603B9954252D}"/>
    <pc:docChg chg="modSld">
      <pc:chgData name="Lefter Andreea" userId="ee426b4e-59c6-4c66-ac40-90e5bf57e82b" providerId="ADAL" clId="{315AE663-BB5E-4A60-92A1-603B9954252D}" dt="2021-02-17T06:50:30.181" v="3" actId="20577"/>
      <pc:docMkLst>
        <pc:docMk/>
      </pc:docMkLst>
      <pc:sldChg chg="modSp mod">
        <pc:chgData name="Lefter Andreea" userId="ee426b4e-59c6-4c66-ac40-90e5bf57e82b" providerId="ADAL" clId="{315AE663-BB5E-4A60-92A1-603B9954252D}" dt="2021-02-17T06:50:30.181" v="3" actId="20577"/>
        <pc:sldMkLst>
          <pc:docMk/>
          <pc:sldMk cId="2297518435" sldId="256"/>
        </pc:sldMkLst>
        <pc:spChg chg="mod">
          <ac:chgData name="Lefter Andreea" userId="ee426b4e-59c6-4c66-ac40-90e5bf57e82b" providerId="ADAL" clId="{315AE663-BB5E-4A60-92A1-603B9954252D}" dt="2021-02-17T06:50:30.181" v="3" actId="20577"/>
          <ac:spMkLst>
            <pc:docMk/>
            <pc:sldMk cId="2297518435" sldId="256"/>
            <ac:spMk id="49" creationId="{C9651E1E-30E0-49AE-9233-1E3E844F38C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2F0DC-7B14-421E-AD7F-A3507EBCC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4A1F56-97B6-4D71-9A96-CC7299425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8D7B8-04AD-4B71-94AF-BA92F1F3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3779-D9AC-43E6-B5B7-8AF1CB8D9785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E6407-89FA-452A-84DC-90CDA05E5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5C24D-C32C-411A-9D27-7053331C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78DD-DF15-42E2-9C9C-E2E38D1FE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54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9E4A8-68FF-46ED-A600-CE3D095EB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0A9C7B-FCD7-4A21-9A42-1333D4DA2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FB2C3-CC26-479F-819C-A9990348B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3779-D9AC-43E6-B5B7-8AF1CB8D9785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55A5-2CDC-47C3-BECC-B413B2849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B1A02-70B8-45D0-A988-E69E5EB24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78DD-DF15-42E2-9C9C-E2E38D1FE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17858C-43ED-4700-89D5-5B94C3EDB5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471603-6CDC-4A12-8B7D-55D1D86DE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E29F9-18E8-46AE-BC6A-2E09BD5A0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3779-D9AC-43E6-B5B7-8AF1CB8D9785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32E8C-8E4E-455E-9393-DB8F2CBD5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54979-4102-4C8A-85E6-1B4BE75EB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78DD-DF15-42E2-9C9C-E2E38D1FE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14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317BD-F3D5-4A1B-9A84-B0F5FD268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8E3D1-1238-4617-AD85-A183CDEE3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BD150-6799-44E8-A521-F973D9D43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3779-D9AC-43E6-B5B7-8AF1CB8D9785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8B08D-A069-40D3-B336-209B5967A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24940-51EA-453B-A93C-8689A12CD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78DD-DF15-42E2-9C9C-E2E38D1FE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8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72DF7-63C3-4DD6-A277-0C8A6159E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01603-CC1A-4A3A-A6BD-74282ABA6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F9516-DA83-40A3-9476-9BAAC0D71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3779-D9AC-43E6-B5B7-8AF1CB8D9785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EC056-1D95-4AFA-A63F-C0223EF5E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D9C71-17C7-4EA3-B418-2C525204A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78DD-DF15-42E2-9C9C-E2E38D1FE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8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505F4-8A44-4F7F-B24E-FA51FE388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7A2FD-5156-4720-9224-21248B4AE7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93F19-B45C-4463-B527-E0344F092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A3725-E5E5-4342-A1C1-58A79DA1F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3779-D9AC-43E6-B5B7-8AF1CB8D9785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41D3A-D8AD-4CE8-995E-7D26D0FA8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07DC76-1E38-4000-AB17-C03BB612F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78DD-DF15-42E2-9C9C-E2E38D1FE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54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82052-D69F-4FA2-AAF4-078032CD8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7A9E7-48A8-4954-A0F5-523174B50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A7EEB-57F6-4993-9BB9-F17DCAF9E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F2A0DE-5C70-492A-83FF-3B530872D5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A99A20-7592-4BB5-8528-EEC483AA7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A2086D-ED7A-46EE-A990-066D5EBF4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3779-D9AC-43E6-B5B7-8AF1CB8D9785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ACB169-553C-4E9B-B84B-C13DD818F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B557CA-6ED4-4769-82D5-A64619361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78DD-DF15-42E2-9C9C-E2E38D1FE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08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765E-E862-4219-92E9-0F7546061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F49234-6950-4730-A96D-37BE25E0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3779-D9AC-43E6-B5B7-8AF1CB8D9785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A45E94-F79F-409F-8B05-0DAAF87A5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1F13A2-2128-4F20-98EC-0F254F40D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78DD-DF15-42E2-9C9C-E2E38D1FE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81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D0EE83-2E85-4DB9-9AC8-633FF0B09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3779-D9AC-43E6-B5B7-8AF1CB8D9785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9757AF-972B-4D28-88AA-C2C319EE5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21602-954B-435C-9B43-866E60136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78DD-DF15-42E2-9C9C-E2E38D1FE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5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39B3-BF5E-4ED2-BD61-53669EA63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874BD-A4F4-49E6-9AD1-8FDB36E09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94E51D-C50A-49E7-87AF-8EA79B8AA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98A03-E056-498B-9F3F-17C4EF86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3779-D9AC-43E6-B5B7-8AF1CB8D9785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3E82E5-C1F9-4D0C-A9E5-DD6650816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EACA1F-9D81-44FE-A620-8F7E6C3E0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78DD-DF15-42E2-9C9C-E2E38D1FE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62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1C351-A2F0-4A1F-9957-D0C9CA69A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372367-7159-4985-914D-445AE0B76F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F9A9DD-E62A-4078-AE7F-D24D6AD83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87F14-4643-4B99-AE67-F8414829F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3779-D9AC-43E6-B5B7-8AF1CB8D9785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BB8F6-CC99-4966-B54C-6C9739012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9DAD2C-B830-4448-BD6B-1A0865B9F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78DD-DF15-42E2-9C9C-E2E38D1FE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08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073558-5066-478C-A5E5-87BB5C7BD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96968-3D19-48E9-805F-9143C9A5D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B7A96-D9E7-4BD1-8929-D769A83856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E3779-D9AC-43E6-B5B7-8AF1CB8D9785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B539A-E0A1-48F3-8E3E-B14411C4E4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DFB7E-C2FB-4BEC-B577-550BA471D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D78DD-DF15-42E2-9C9C-E2E38D1FE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32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efter.andreea@villeroy-boch.com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93C5904-5945-4735-8CFC-A5AEF9D682AB}"/>
              </a:ext>
            </a:extLst>
          </p:cNvPr>
          <p:cNvGrpSpPr/>
          <p:nvPr/>
        </p:nvGrpSpPr>
        <p:grpSpPr>
          <a:xfrm>
            <a:off x="9750807" y="59469"/>
            <a:ext cx="2377440" cy="2736849"/>
            <a:chOff x="0" y="0"/>
            <a:chExt cx="2377440" cy="2737191"/>
          </a:xfrm>
        </p:grpSpPr>
        <p:sp>
          <p:nvSpPr>
            <p:cNvPr id="5" name="Shape 1385">
              <a:extLst>
                <a:ext uri="{FF2B5EF4-FFF2-40B4-BE49-F238E27FC236}">
                  <a16:creationId xmlns:a16="http://schemas.microsoft.com/office/drawing/2014/main" id="{AEBC020C-0248-46D5-A206-C9F114EFD7EF}"/>
                </a:ext>
              </a:extLst>
            </p:cNvPr>
            <p:cNvSpPr/>
            <p:nvPr/>
          </p:nvSpPr>
          <p:spPr>
            <a:xfrm>
              <a:off x="4301" y="0"/>
              <a:ext cx="2373099" cy="1113251"/>
            </a:xfrm>
            <a:custGeom>
              <a:avLst/>
              <a:gdLst/>
              <a:ahLst/>
              <a:cxnLst/>
              <a:rect l="0" t="0" r="0" b="0"/>
              <a:pathLst>
                <a:path w="2373099" h="1113251">
                  <a:moveTo>
                    <a:pt x="0" y="0"/>
                  </a:moveTo>
                  <a:lnTo>
                    <a:pt x="2373099" y="0"/>
                  </a:lnTo>
                  <a:lnTo>
                    <a:pt x="2373099" y="1113251"/>
                  </a:lnTo>
                  <a:lnTo>
                    <a:pt x="0" y="1113251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42A8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" name="Shape 123">
              <a:extLst>
                <a:ext uri="{FF2B5EF4-FFF2-40B4-BE49-F238E27FC236}">
                  <a16:creationId xmlns:a16="http://schemas.microsoft.com/office/drawing/2014/main" id="{B69945E2-D89A-4422-8F9D-0424F087473B}"/>
                </a:ext>
              </a:extLst>
            </p:cNvPr>
            <p:cNvSpPr/>
            <p:nvPr/>
          </p:nvSpPr>
          <p:spPr>
            <a:xfrm>
              <a:off x="1140545" y="232011"/>
              <a:ext cx="226611" cy="324624"/>
            </a:xfrm>
            <a:custGeom>
              <a:avLst/>
              <a:gdLst/>
              <a:ahLst/>
              <a:cxnLst/>
              <a:rect l="0" t="0" r="0" b="0"/>
              <a:pathLst>
                <a:path w="226611" h="324624">
                  <a:moveTo>
                    <a:pt x="112395" y="0"/>
                  </a:moveTo>
                  <a:lnTo>
                    <a:pt x="226611" y="158249"/>
                  </a:lnTo>
                  <a:lnTo>
                    <a:pt x="55900" y="324624"/>
                  </a:lnTo>
                  <a:lnTo>
                    <a:pt x="79" y="247309"/>
                  </a:lnTo>
                  <a:cubicBezTo>
                    <a:pt x="16045" y="248144"/>
                    <a:pt x="31773" y="246863"/>
                    <a:pt x="47620" y="243691"/>
                  </a:cubicBezTo>
                  <a:cubicBezTo>
                    <a:pt x="106254" y="231890"/>
                    <a:pt x="166274" y="195320"/>
                    <a:pt x="162986" y="158750"/>
                  </a:cubicBezTo>
                  <a:cubicBezTo>
                    <a:pt x="160054" y="127746"/>
                    <a:pt x="101064" y="116112"/>
                    <a:pt x="55464" y="111826"/>
                  </a:cubicBezTo>
                  <a:cubicBezTo>
                    <a:pt x="37003" y="110212"/>
                    <a:pt x="18422" y="109433"/>
                    <a:pt x="0" y="109600"/>
                  </a:cubicBezTo>
                  <a:lnTo>
                    <a:pt x="11239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" name="Shape 124">
              <a:extLst>
                <a:ext uri="{FF2B5EF4-FFF2-40B4-BE49-F238E27FC236}">
                  <a16:creationId xmlns:a16="http://schemas.microsoft.com/office/drawing/2014/main" id="{1B263762-AD7C-4403-A07C-9114C4690712}"/>
                </a:ext>
              </a:extLst>
            </p:cNvPr>
            <p:cNvSpPr/>
            <p:nvPr/>
          </p:nvSpPr>
          <p:spPr>
            <a:xfrm>
              <a:off x="1212411" y="352910"/>
              <a:ext cx="74916" cy="65014"/>
            </a:xfrm>
            <a:custGeom>
              <a:avLst/>
              <a:gdLst/>
              <a:ahLst/>
              <a:cxnLst/>
              <a:rect l="0" t="0" r="0" b="0"/>
              <a:pathLst>
                <a:path w="74916" h="65014">
                  <a:moveTo>
                    <a:pt x="13351" y="167"/>
                  </a:moveTo>
                  <a:cubicBezTo>
                    <a:pt x="30426" y="3006"/>
                    <a:pt x="44926" y="7013"/>
                    <a:pt x="55464" y="11578"/>
                  </a:cubicBezTo>
                  <a:cubicBezTo>
                    <a:pt x="67904" y="17033"/>
                    <a:pt x="74916" y="23545"/>
                    <a:pt x="74916" y="30670"/>
                  </a:cubicBezTo>
                  <a:cubicBezTo>
                    <a:pt x="74916" y="37071"/>
                    <a:pt x="69251" y="43083"/>
                    <a:pt x="59188" y="48482"/>
                  </a:cubicBezTo>
                  <a:cubicBezTo>
                    <a:pt x="50037" y="53436"/>
                    <a:pt x="37359" y="57722"/>
                    <a:pt x="22067" y="61062"/>
                  </a:cubicBezTo>
                  <a:cubicBezTo>
                    <a:pt x="15609" y="62509"/>
                    <a:pt x="8597" y="63789"/>
                    <a:pt x="1228" y="64902"/>
                  </a:cubicBezTo>
                  <a:cubicBezTo>
                    <a:pt x="1228" y="65014"/>
                    <a:pt x="1109" y="65014"/>
                    <a:pt x="1109" y="65014"/>
                  </a:cubicBezTo>
                  <a:cubicBezTo>
                    <a:pt x="436" y="65014"/>
                    <a:pt x="0" y="64402"/>
                    <a:pt x="0" y="63789"/>
                  </a:cubicBezTo>
                  <a:cubicBezTo>
                    <a:pt x="0" y="63121"/>
                    <a:pt x="317" y="62676"/>
                    <a:pt x="792" y="62509"/>
                  </a:cubicBezTo>
                  <a:cubicBezTo>
                    <a:pt x="4754" y="61396"/>
                    <a:pt x="12440" y="59169"/>
                    <a:pt x="20918" y="55996"/>
                  </a:cubicBezTo>
                  <a:cubicBezTo>
                    <a:pt x="32605" y="51544"/>
                    <a:pt x="45719" y="45309"/>
                    <a:pt x="52731" y="38296"/>
                  </a:cubicBezTo>
                  <a:cubicBezTo>
                    <a:pt x="55900" y="35123"/>
                    <a:pt x="57960" y="31783"/>
                    <a:pt x="57960" y="28277"/>
                  </a:cubicBezTo>
                  <a:cubicBezTo>
                    <a:pt x="57960" y="23712"/>
                    <a:pt x="54989" y="19705"/>
                    <a:pt x="50710" y="16365"/>
                  </a:cubicBezTo>
                  <a:cubicBezTo>
                    <a:pt x="39499" y="7626"/>
                    <a:pt x="18462" y="3006"/>
                    <a:pt x="13113" y="1726"/>
                  </a:cubicBezTo>
                  <a:cubicBezTo>
                    <a:pt x="12796" y="1559"/>
                    <a:pt x="12559" y="1280"/>
                    <a:pt x="12559" y="946"/>
                  </a:cubicBezTo>
                  <a:cubicBezTo>
                    <a:pt x="12559" y="334"/>
                    <a:pt x="12994" y="0"/>
                    <a:pt x="13351" y="167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" name="Shape 125">
              <a:extLst>
                <a:ext uri="{FF2B5EF4-FFF2-40B4-BE49-F238E27FC236}">
                  <a16:creationId xmlns:a16="http://schemas.microsoft.com/office/drawing/2014/main" id="{B9149EE2-E1EF-4540-BB09-4866C104EED5}"/>
                </a:ext>
              </a:extLst>
            </p:cNvPr>
            <p:cNvSpPr/>
            <p:nvPr/>
          </p:nvSpPr>
          <p:spPr>
            <a:xfrm>
              <a:off x="1012502" y="649341"/>
              <a:ext cx="43579" cy="92723"/>
            </a:xfrm>
            <a:custGeom>
              <a:avLst/>
              <a:gdLst/>
              <a:ahLst/>
              <a:cxnLst/>
              <a:rect l="0" t="0" r="0" b="0"/>
              <a:pathLst>
                <a:path w="43579" h="92723">
                  <a:moveTo>
                    <a:pt x="20482" y="0"/>
                  </a:moveTo>
                  <a:lnTo>
                    <a:pt x="43579" y="0"/>
                  </a:lnTo>
                  <a:lnTo>
                    <a:pt x="43579" y="15268"/>
                  </a:lnTo>
                  <a:lnTo>
                    <a:pt x="37121" y="15268"/>
                  </a:lnTo>
                  <a:cubicBezTo>
                    <a:pt x="34546" y="15268"/>
                    <a:pt x="32724" y="16064"/>
                    <a:pt x="31813" y="17495"/>
                  </a:cubicBezTo>
                  <a:cubicBezTo>
                    <a:pt x="30783" y="18925"/>
                    <a:pt x="30347" y="21948"/>
                    <a:pt x="30347" y="26245"/>
                  </a:cubicBezTo>
                  <a:lnTo>
                    <a:pt x="30347" y="66639"/>
                  </a:lnTo>
                  <a:cubicBezTo>
                    <a:pt x="30347" y="70614"/>
                    <a:pt x="30664" y="73319"/>
                    <a:pt x="31377" y="74749"/>
                  </a:cubicBezTo>
                  <a:cubicBezTo>
                    <a:pt x="32605" y="76658"/>
                    <a:pt x="34863" y="77610"/>
                    <a:pt x="38270" y="77454"/>
                  </a:cubicBezTo>
                  <a:lnTo>
                    <a:pt x="43579" y="77454"/>
                  </a:lnTo>
                  <a:lnTo>
                    <a:pt x="43579" y="92723"/>
                  </a:lnTo>
                  <a:lnTo>
                    <a:pt x="20482" y="92723"/>
                  </a:lnTo>
                  <a:cubicBezTo>
                    <a:pt x="17313" y="92723"/>
                    <a:pt x="14381" y="92083"/>
                    <a:pt x="11449" y="90813"/>
                  </a:cubicBezTo>
                  <a:cubicBezTo>
                    <a:pt x="8597" y="89383"/>
                    <a:pt x="6220" y="87474"/>
                    <a:pt x="4516" y="85247"/>
                  </a:cubicBezTo>
                  <a:cubicBezTo>
                    <a:pt x="1585" y="81590"/>
                    <a:pt x="0" y="75228"/>
                    <a:pt x="0" y="66161"/>
                  </a:cubicBezTo>
                  <a:lnTo>
                    <a:pt x="0" y="26562"/>
                  </a:lnTo>
                  <a:cubicBezTo>
                    <a:pt x="0" y="17656"/>
                    <a:pt x="1585" y="11294"/>
                    <a:pt x="4516" y="7637"/>
                  </a:cubicBezTo>
                  <a:cubicBezTo>
                    <a:pt x="6220" y="5249"/>
                    <a:pt x="8597" y="3340"/>
                    <a:pt x="11449" y="2071"/>
                  </a:cubicBezTo>
                  <a:cubicBezTo>
                    <a:pt x="14381" y="640"/>
                    <a:pt x="17313" y="0"/>
                    <a:pt x="2048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126">
              <a:extLst>
                <a:ext uri="{FF2B5EF4-FFF2-40B4-BE49-F238E27FC236}">
                  <a16:creationId xmlns:a16="http://schemas.microsoft.com/office/drawing/2014/main" id="{F6CAE17D-BE44-4B0E-B2C9-6CCB649E873A}"/>
                </a:ext>
              </a:extLst>
            </p:cNvPr>
            <p:cNvSpPr/>
            <p:nvPr/>
          </p:nvSpPr>
          <p:spPr>
            <a:xfrm>
              <a:off x="879744" y="649341"/>
              <a:ext cx="112830" cy="92723"/>
            </a:xfrm>
            <a:custGeom>
              <a:avLst/>
              <a:gdLst/>
              <a:ahLst/>
              <a:cxnLst/>
              <a:rect l="0" t="0" r="0" b="0"/>
              <a:pathLst>
                <a:path w="112830" h="92723">
                  <a:moveTo>
                    <a:pt x="0" y="0"/>
                  </a:moveTo>
                  <a:lnTo>
                    <a:pt x="40964" y="0"/>
                  </a:lnTo>
                  <a:lnTo>
                    <a:pt x="56257" y="52963"/>
                  </a:lnTo>
                  <a:lnTo>
                    <a:pt x="71866" y="0"/>
                  </a:lnTo>
                  <a:lnTo>
                    <a:pt x="112830" y="0"/>
                  </a:lnTo>
                  <a:cubicBezTo>
                    <a:pt x="110691" y="3184"/>
                    <a:pt x="109661" y="7637"/>
                    <a:pt x="109463" y="13838"/>
                  </a:cubicBezTo>
                  <a:lnTo>
                    <a:pt x="109463" y="79041"/>
                  </a:lnTo>
                  <a:cubicBezTo>
                    <a:pt x="109661" y="85086"/>
                    <a:pt x="110691" y="89700"/>
                    <a:pt x="112830" y="92723"/>
                  </a:cubicBezTo>
                  <a:lnTo>
                    <a:pt x="75709" y="92723"/>
                  </a:lnTo>
                  <a:cubicBezTo>
                    <a:pt x="77848" y="89700"/>
                    <a:pt x="78997" y="85086"/>
                    <a:pt x="79116" y="79041"/>
                  </a:cubicBezTo>
                  <a:lnTo>
                    <a:pt x="79116" y="22109"/>
                  </a:lnTo>
                  <a:lnTo>
                    <a:pt x="58396" y="92723"/>
                  </a:lnTo>
                  <a:lnTo>
                    <a:pt x="36884" y="92723"/>
                  </a:lnTo>
                  <a:lnTo>
                    <a:pt x="16521" y="22109"/>
                  </a:lnTo>
                  <a:lnTo>
                    <a:pt x="16521" y="79041"/>
                  </a:lnTo>
                  <a:cubicBezTo>
                    <a:pt x="16639" y="85086"/>
                    <a:pt x="17749" y="89700"/>
                    <a:pt x="19809" y="92723"/>
                  </a:cubicBezTo>
                  <a:lnTo>
                    <a:pt x="0" y="92723"/>
                  </a:lnTo>
                  <a:cubicBezTo>
                    <a:pt x="2139" y="89539"/>
                    <a:pt x="3169" y="84930"/>
                    <a:pt x="3368" y="79041"/>
                  </a:cubicBezTo>
                  <a:lnTo>
                    <a:pt x="3368" y="13838"/>
                  </a:lnTo>
                  <a:cubicBezTo>
                    <a:pt x="3169" y="7793"/>
                    <a:pt x="2139" y="3184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127">
              <a:extLst>
                <a:ext uri="{FF2B5EF4-FFF2-40B4-BE49-F238E27FC236}">
                  <a16:creationId xmlns:a16="http://schemas.microsoft.com/office/drawing/2014/main" id="{714EF638-F641-4490-8952-817962824246}"/>
                </a:ext>
              </a:extLst>
            </p:cNvPr>
            <p:cNvSpPr/>
            <p:nvPr/>
          </p:nvSpPr>
          <p:spPr>
            <a:xfrm>
              <a:off x="1226119" y="649341"/>
              <a:ext cx="44867" cy="92723"/>
            </a:xfrm>
            <a:custGeom>
              <a:avLst/>
              <a:gdLst/>
              <a:ahLst/>
              <a:cxnLst/>
              <a:rect l="0" t="0" r="0" b="0"/>
              <a:pathLst>
                <a:path w="44867" h="92723">
                  <a:moveTo>
                    <a:pt x="0" y="0"/>
                  </a:moveTo>
                  <a:lnTo>
                    <a:pt x="44867" y="0"/>
                  </a:lnTo>
                  <a:lnTo>
                    <a:pt x="44867" y="15268"/>
                  </a:lnTo>
                  <a:lnTo>
                    <a:pt x="33714" y="15268"/>
                  </a:lnTo>
                  <a:lnTo>
                    <a:pt x="33714" y="77454"/>
                  </a:lnTo>
                  <a:lnTo>
                    <a:pt x="44867" y="77454"/>
                  </a:lnTo>
                  <a:lnTo>
                    <a:pt x="44867" y="92723"/>
                  </a:lnTo>
                  <a:lnTo>
                    <a:pt x="0" y="92723"/>
                  </a:lnTo>
                  <a:cubicBezTo>
                    <a:pt x="2021" y="89539"/>
                    <a:pt x="3169" y="84930"/>
                    <a:pt x="3367" y="79041"/>
                  </a:cubicBezTo>
                  <a:lnTo>
                    <a:pt x="3367" y="13838"/>
                  </a:lnTo>
                  <a:cubicBezTo>
                    <a:pt x="3169" y="7793"/>
                    <a:pt x="2021" y="3184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128">
              <a:extLst>
                <a:ext uri="{FF2B5EF4-FFF2-40B4-BE49-F238E27FC236}">
                  <a16:creationId xmlns:a16="http://schemas.microsoft.com/office/drawing/2014/main" id="{ADA12E5C-0977-45D6-A467-1F216EB6AEB4}"/>
                </a:ext>
              </a:extLst>
            </p:cNvPr>
            <p:cNvSpPr/>
            <p:nvPr/>
          </p:nvSpPr>
          <p:spPr>
            <a:xfrm>
              <a:off x="1118439" y="649341"/>
              <a:ext cx="90565" cy="92723"/>
            </a:xfrm>
            <a:custGeom>
              <a:avLst/>
              <a:gdLst/>
              <a:ahLst/>
              <a:cxnLst/>
              <a:rect l="0" t="0" r="0" b="0"/>
              <a:pathLst>
                <a:path w="90565" h="92723">
                  <a:moveTo>
                    <a:pt x="0" y="0"/>
                  </a:moveTo>
                  <a:lnTo>
                    <a:pt x="43381" y="0"/>
                  </a:lnTo>
                  <a:lnTo>
                    <a:pt x="74045" y="73953"/>
                  </a:lnTo>
                  <a:lnTo>
                    <a:pt x="74045" y="13838"/>
                  </a:lnTo>
                  <a:cubicBezTo>
                    <a:pt x="73926" y="7637"/>
                    <a:pt x="72817" y="3184"/>
                    <a:pt x="70757" y="0"/>
                  </a:cubicBezTo>
                  <a:lnTo>
                    <a:pt x="90565" y="0"/>
                  </a:lnTo>
                  <a:cubicBezTo>
                    <a:pt x="88545" y="3184"/>
                    <a:pt x="87396" y="7637"/>
                    <a:pt x="87277" y="13838"/>
                  </a:cubicBezTo>
                  <a:lnTo>
                    <a:pt x="87277" y="92723"/>
                  </a:lnTo>
                  <a:lnTo>
                    <a:pt x="48690" y="92723"/>
                  </a:lnTo>
                  <a:lnTo>
                    <a:pt x="16441" y="17339"/>
                  </a:lnTo>
                  <a:lnTo>
                    <a:pt x="16441" y="79041"/>
                  </a:lnTo>
                  <a:cubicBezTo>
                    <a:pt x="16639" y="85086"/>
                    <a:pt x="17669" y="89700"/>
                    <a:pt x="19809" y="92723"/>
                  </a:cubicBezTo>
                  <a:lnTo>
                    <a:pt x="0" y="92723"/>
                  </a:lnTo>
                  <a:cubicBezTo>
                    <a:pt x="2060" y="89539"/>
                    <a:pt x="3169" y="84930"/>
                    <a:pt x="3288" y="79041"/>
                  </a:cubicBezTo>
                  <a:lnTo>
                    <a:pt x="3288" y="13838"/>
                  </a:lnTo>
                  <a:cubicBezTo>
                    <a:pt x="3169" y="7793"/>
                    <a:pt x="2060" y="3184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129">
              <a:extLst>
                <a:ext uri="{FF2B5EF4-FFF2-40B4-BE49-F238E27FC236}">
                  <a16:creationId xmlns:a16="http://schemas.microsoft.com/office/drawing/2014/main" id="{6C97563F-52C2-4998-8B6A-DD9C0A4F2045}"/>
                </a:ext>
              </a:extLst>
            </p:cNvPr>
            <p:cNvSpPr/>
            <p:nvPr/>
          </p:nvSpPr>
          <p:spPr>
            <a:xfrm>
              <a:off x="1056081" y="649341"/>
              <a:ext cx="43698" cy="92723"/>
            </a:xfrm>
            <a:custGeom>
              <a:avLst/>
              <a:gdLst/>
              <a:ahLst/>
              <a:cxnLst/>
              <a:rect l="0" t="0" r="0" b="0"/>
              <a:pathLst>
                <a:path w="43698" h="92723">
                  <a:moveTo>
                    <a:pt x="0" y="0"/>
                  </a:moveTo>
                  <a:lnTo>
                    <a:pt x="23216" y="0"/>
                  </a:lnTo>
                  <a:cubicBezTo>
                    <a:pt x="26266" y="0"/>
                    <a:pt x="29317" y="640"/>
                    <a:pt x="32169" y="2071"/>
                  </a:cubicBezTo>
                  <a:cubicBezTo>
                    <a:pt x="35101" y="3340"/>
                    <a:pt x="37359" y="5249"/>
                    <a:pt x="39182" y="7637"/>
                  </a:cubicBezTo>
                  <a:cubicBezTo>
                    <a:pt x="42113" y="11294"/>
                    <a:pt x="43579" y="17656"/>
                    <a:pt x="43698" y="26562"/>
                  </a:cubicBezTo>
                  <a:lnTo>
                    <a:pt x="43698" y="66161"/>
                  </a:lnTo>
                  <a:cubicBezTo>
                    <a:pt x="43579" y="75228"/>
                    <a:pt x="42113" y="81590"/>
                    <a:pt x="39182" y="85247"/>
                  </a:cubicBezTo>
                  <a:cubicBezTo>
                    <a:pt x="37359" y="87474"/>
                    <a:pt x="35101" y="89383"/>
                    <a:pt x="32169" y="90813"/>
                  </a:cubicBezTo>
                  <a:cubicBezTo>
                    <a:pt x="29317" y="92083"/>
                    <a:pt x="26266" y="92723"/>
                    <a:pt x="23216" y="92723"/>
                  </a:cubicBezTo>
                  <a:lnTo>
                    <a:pt x="0" y="92723"/>
                  </a:lnTo>
                  <a:lnTo>
                    <a:pt x="0" y="77454"/>
                  </a:lnTo>
                  <a:lnTo>
                    <a:pt x="5428" y="77454"/>
                  </a:lnTo>
                  <a:cubicBezTo>
                    <a:pt x="8716" y="77454"/>
                    <a:pt x="10776" y="76814"/>
                    <a:pt x="11766" y="75545"/>
                  </a:cubicBezTo>
                  <a:cubicBezTo>
                    <a:pt x="12796" y="74115"/>
                    <a:pt x="13232" y="71248"/>
                    <a:pt x="13232" y="66639"/>
                  </a:cubicBezTo>
                  <a:lnTo>
                    <a:pt x="13232" y="26245"/>
                  </a:lnTo>
                  <a:cubicBezTo>
                    <a:pt x="13232" y="22109"/>
                    <a:pt x="12915" y="19404"/>
                    <a:pt x="12242" y="18135"/>
                  </a:cubicBezTo>
                  <a:cubicBezTo>
                    <a:pt x="11093" y="16226"/>
                    <a:pt x="8835" y="15268"/>
                    <a:pt x="5428" y="15268"/>
                  </a:cubicBezTo>
                  <a:lnTo>
                    <a:pt x="0" y="1526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130">
              <a:extLst>
                <a:ext uri="{FF2B5EF4-FFF2-40B4-BE49-F238E27FC236}">
                  <a16:creationId xmlns:a16="http://schemas.microsoft.com/office/drawing/2014/main" id="{F16C7D2B-AEAF-4437-AD8B-042DA1B77B21}"/>
                </a:ext>
              </a:extLst>
            </p:cNvPr>
            <p:cNvSpPr/>
            <p:nvPr/>
          </p:nvSpPr>
          <p:spPr>
            <a:xfrm>
              <a:off x="1380151" y="649341"/>
              <a:ext cx="43975" cy="92723"/>
            </a:xfrm>
            <a:custGeom>
              <a:avLst/>
              <a:gdLst/>
              <a:ahLst/>
              <a:cxnLst/>
              <a:rect l="0" t="0" r="0" b="0"/>
              <a:pathLst>
                <a:path w="43975" h="92723">
                  <a:moveTo>
                    <a:pt x="34546" y="0"/>
                  </a:moveTo>
                  <a:lnTo>
                    <a:pt x="43975" y="0"/>
                  </a:lnTo>
                  <a:lnTo>
                    <a:pt x="43975" y="25333"/>
                  </a:lnTo>
                  <a:lnTo>
                    <a:pt x="33278" y="52646"/>
                  </a:lnTo>
                  <a:lnTo>
                    <a:pt x="43975" y="52646"/>
                  </a:lnTo>
                  <a:lnTo>
                    <a:pt x="43975" y="67591"/>
                  </a:lnTo>
                  <a:lnTo>
                    <a:pt x="27296" y="67591"/>
                  </a:lnTo>
                  <a:lnTo>
                    <a:pt x="22305" y="80315"/>
                  </a:lnTo>
                  <a:cubicBezTo>
                    <a:pt x="21393" y="82859"/>
                    <a:pt x="20958" y="84930"/>
                    <a:pt x="20958" y="86678"/>
                  </a:cubicBezTo>
                  <a:cubicBezTo>
                    <a:pt x="20958" y="88270"/>
                    <a:pt x="21393" y="90335"/>
                    <a:pt x="22423" y="92723"/>
                  </a:cubicBezTo>
                  <a:lnTo>
                    <a:pt x="0" y="92723"/>
                  </a:lnTo>
                  <a:cubicBezTo>
                    <a:pt x="3526" y="88270"/>
                    <a:pt x="6695" y="82381"/>
                    <a:pt x="9508" y="75384"/>
                  </a:cubicBezTo>
                  <a:lnTo>
                    <a:pt x="37716" y="5566"/>
                  </a:lnTo>
                  <a:cubicBezTo>
                    <a:pt x="36923" y="3501"/>
                    <a:pt x="35893" y="1592"/>
                    <a:pt x="3454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131">
              <a:extLst>
                <a:ext uri="{FF2B5EF4-FFF2-40B4-BE49-F238E27FC236}">
                  <a16:creationId xmlns:a16="http://schemas.microsoft.com/office/drawing/2014/main" id="{D301B416-C7F7-49D2-B674-AA05B76B041B}"/>
                </a:ext>
              </a:extLst>
            </p:cNvPr>
            <p:cNvSpPr/>
            <p:nvPr/>
          </p:nvSpPr>
          <p:spPr>
            <a:xfrm>
              <a:off x="1332373" y="649341"/>
              <a:ext cx="37042" cy="92723"/>
            </a:xfrm>
            <a:custGeom>
              <a:avLst/>
              <a:gdLst/>
              <a:ahLst/>
              <a:cxnLst/>
              <a:rect l="0" t="0" r="0" b="0"/>
              <a:pathLst>
                <a:path w="37042" h="92723">
                  <a:moveTo>
                    <a:pt x="0" y="0"/>
                  </a:moveTo>
                  <a:lnTo>
                    <a:pt x="37042" y="0"/>
                  </a:lnTo>
                  <a:cubicBezTo>
                    <a:pt x="34982" y="3184"/>
                    <a:pt x="33873" y="7637"/>
                    <a:pt x="33635" y="13838"/>
                  </a:cubicBezTo>
                  <a:lnTo>
                    <a:pt x="33635" y="79041"/>
                  </a:lnTo>
                  <a:cubicBezTo>
                    <a:pt x="33873" y="85086"/>
                    <a:pt x="34982" y="89700"/>
                    <a:pt x="37042" y="92723"/>
                  </a:cubicBezTo>
                  <a:lnTo>
                    <a:pt x="0" y="92723"/>
                  </a:lnTo>
                  <a:cubicBezTo>
                    <a:pt x="2060" y="89539"/>
                    <a:pt x="3169" y="84930"/>
                    <a:pt x="3288" y="79041"/>
                  </a:cubicBezTo>
                  <a:lnTo>
                    <a:pt x="3288" y="13838"/>
                  </a:lnTo>
                  <a:cubicBezTo>
                    <a:pt x="3169" y="7793"/>
                    <a:pt x="2060" y="3184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132">
              <a:extLst>
                <a:ext uri="{FF2B5EF4-FFF2-40B4-BE49-F238E27FC236}">
                  <a16:creationId xmlns:a16="http://schemas.microsoft.com/office/drawing/2014/main" id="{A9B5F4F4-3F17-49D1-A959-956CEC0ED354}"/>
                </a:ext>
              </a:extLst>
            </p:cNvPr>
            <p:cNvSpPr/>
            <p:nvPr/>
          </p:nvSpPr>
          <p:spPr>
            <a:xfrm>
              <a:off x="1270985" y="649341"/>
              <a:ext cx="41499" cy="92723"/>
            </a:xfrm>
            <a:custGeom>
              <a:avLst/>
              <a:gdLst/>
              <a:ahLst/>
              <a:cxnLst/>
              <a:rect l="0" t="0" r="0" b="0"/>
              <a:pathLst>
                <a:path w="41499" h="92723">
                  <a:moveTo>
                    <a:pt x="0" y="0"/>
                  </a:moveTo>
                  <a:lnTo>
                    <a:pt x="20977" y="0"/>
                  </a:lnTo>
                  <a:cubicBezTo>
                    <a:pt x="24147" y="0"/>
                    <a:pt x="27118" y="640"/>
                    <a:pt x="30050" y="2071"/>
                  </a:cubicBezTo>
                  <a:cubicBezTo>
                    <a:pt x="32863" y="3340"/>
                    <a:pt x="35240" y="5249"/>
                    <a:pt x="36943" y="7637"/>
                  </a:cubicBezTo>
                  <a:cubicBezTo>
                    <a:pt x="39915" y="11294"/>
                    <a:pt x="41499" y="17656"/>
                    <a:pt x="41499" y="26562"/>
                  </a:cubicBezTo>
                  <a:lnTo>
                    <a:pt x="41499" y="66161"/>
                  </a:lnTo>
                  <a:cubicBezTo>
                    <a:pt x="41499" y="75228"/>
                    <a:pt x="39915" y="81590"/>
                    <a:pt x="36943" y="85247"/>
                  </a:cubicBezTo>
                  <a:cubicBezTo>
                    <a:pt x="35240" y="87474"/>
                    <a:pt x="32863" y="89383"/>
                    <a:pt x="30050" y="90813"/>
                  </a:cubicBezTo>
                  <a:cubicBezTo>
                    <a:pt x="27118" y="92083"/>
                    <a:pt x="24147" y="92723"/>
                    <a:pt x="20977" y="92723"/>
                  </a:cubicBezTo>
                  <a:lnTo>
                    <a:pt x="0" y="92723"/>
                  </a:lnTo>
                  <a:lnTo>
                    <a:pt x="0" y="77454"/>
                  </a:lnTo>
                  <a:lnTo>
                    <a:pt x="3229" y="77454"/>
                  </a:lnTo>
                  <a:cubicBezTo>
                    <a:pt x="6517" y="77454"/>
                    <a:pt x="8656" y="76814"/>
                    <a:pt x="9568" y="75545"/>
                  </a:cubicBezTo>
                  <a:cubicBezTo>
                    <a:pt x="10598" y="74115"/>
                    <a:pt x="11152" y="71248"/>
                    <a:pt x="11152" y="66639"/>
                  </a:cubicBezTo>
                  <a:lnTo>
                    <a:pt x="11152" y="26245"/>
                  </a:lnTo>
                  <a:cubicBezTo>
                    <a:pt x="11152" y="22109"/>
                    <a:pt x="10796" y="19404"/>
                    <a:pt x="10122" y="18135"/>
                  </a:cubicBezTo>
                  <a:cubicBezTo>
                    <a:pt x="8894" y="16226"/>
                    <a:pt x="6636" y="15268"/>
                    <a:pt x="3229" y="15268"/>
                  </a:cubicBezTo>
                  <a:lnTo>
                    <a:pt x="0" y="1526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133">
              <a:extLst>
                <a:ext uri="{FF2B5EF4-FFF2-40B4-BE49-F238E27FC236}">
                  <a16:creationId xmlns:a16="http://schemas.microsoft.com/office/drawing/2014/main" id="{996BA61E-F0E6-4224-AE77-EA5550542AC1}"/>
                </a:ext>
              </a:extLst>
            </p:cNvPr>
            <p:cNvSpPr/>
            <p:nvPr/>
          </p:nvSpPr>
          <p:spPr>
            <a:xfrm>
              <a:off x="1497181" y="649341"/>
              <a:ext cx="72341" cy="92723"/>
            </a:xfrm>
            <a:custGeom>
              <a:avLst/>
              <a:gdLst/>
              <a:ahLst/>
              <a:cxnLst/>
              <a:rect l="0" t="0" r="0" b="0"/>
              <a:pathLst>
                <a:path w="72341" h="92723">
                  <a:moveTo>
                    <a:pt x="0" y="0"/>
                  </a:moveTo>
                  <a:lnTo>
                    <a:pt x="37042" y="0"/>
                  </a:lnTo>
                  <a:cubicBezTo>
                    <a:pt x="34982" y="3184"/>
                    <a:pt x="33873" y="7637"/>
                    <a:pt x="33754" y="13838"/>
                  </a:cubicBezTo>
                  <a:lnTo>
                    <a:pt x="33754" y="77454"/>
                  </a:lnTo>
                  <a:lnTo>
                    <a:pt x="62279" y="77454"/>
                  </a:lnTo>
                  <a:cubicBezTo>
                    <a:pt x="66557" y="77454"/>
                    <a:pt x="69964" y="76180"/>
                    <a:pt x="72341" y="74115"/>
                  </a:cubicBezTo>
                  <a:lnTo>
                    <a:pt x="69845" y="92723"/>
                  </a:lnTo>
                  <a:lnTo>
                    <a:pt x="0" y="92723"/>
                  </a:lnTo>
                  <a:cubicBezTo>
                    <a:pt x="2060" y="89539"/>
                    <a:pt x="3169" y="84930"/>
                    <a:pt x="3288" y="79041"/>
                  </a:cubicBezTo>
                  <a:lnTo>
                    <a:pt x="3288" y="13838"/>
                  </a:lnTo>
                  <a:cubicBezTo>
                    <a:pt x="3169" y="7793"/>
                    <a:pt x="2060" y="3184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134">
              <a:extLst>
                <a:ext uri="{FF2B5EF4-FFF2-40B4-BE49-F238E27FC236}">
                  <a16:creationId xmlns:a16="http://schemas.microsoft.com/office/drawing/2014/main" id="{10D18F6E-3BE4-449C-907A-9749163B961A}"/>
                </a:ext>
              </a:extLst>
            </p:cNvPr>
            <p:cNvSpPr/>
            <p:nvPr/>
          </p:nvSpPr>
          <p:spPr>
            <a:xfrm>
              <a:off x="1424127" y="649341"/>
              <a:ext cx="59941" cy="92723"/>
            </a:xfrm>
            <a:custGeom>
              <a:avLst/>
              <a:gdLst/>
              <a:ahLst/>
              <a:cxnLst/>
              <a:rect l="0" t="0" r="0" b="0"/>
              <a:pathLst>
                <a:path w="59941" h="92723">
                  <a:moveTo>
                    <a:pt x="0" y="0"/>
                  </a:moveTo>
                  <a:lnTo>
                    <a:pt x="25751" y="0"/>
                  </a:lnTo>
                  <a:lnTo>
                    <a:pt x="53840" y="81908"/>
                  </a:lnTo>
                  <a:cubicBezTo>
                    <a:pt x="55306" y="85882"/>
                    <a:pt x="57326" y="89539"/>
                    <a:pt x="59941" y="92723"/>
                  </a:cubicBezTo>
                  <a:lnTo>
                    <a:pt x="19769" y="92723"/>
                  </a:lnTo>
                  <a:cubicBezTo>
                    <a:pt x="21116" y="90969"/>
                    <a:pt x="21790" y="88904"/>
                    <a:pt x="21790" y="86678"/>
                  </a:cubicBezTo>
                  <a:cubicBezTo>
                    <a:pt x="21790" y="84134"/>
                    <a:pt x="21116" y="81111"/>
                    <a:pt x="19769" y="77610"/>
                  </a:cubicBezTo>
                  <a:lnTo>
                    <a:pt x="16124" y="67591"/>
                  </a:lnTo>
                  <a:lnTo>
                    <a:pt x="0" y="67591"/>
                  </a:lnTo>
                  <a:lnTo>
                    <a:pt x="0" y="52646"/>
                  </a:lnTo>
                  <a:lnTo>
                    <a:pt x="10697" y="52646"/>
                  </a:lnTo>
                  <a:lnTo>
                    <a:pt x="515" y="24018"/>
                  </a:lnTo>
                  <a:lnTo>
                    <a:pt x="0" y="2533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135">
              <a:extLst>
                <a:ext uri="{FF2B5EF4-FFF2-40B4-BE49-F238E27FC236}">
                  <a16:creationId xmlns:a16="http://schemas.microsoft.com/office/drawing/2014/main" id="{5EA29AC4-9FA0-4FF3-BDAE-C5BA01E61849}"/>
                </a:ext>
              </a:extLst>
            </p:cNvPr>
            <p:cNvSpPr/>
            <p:nvPr/>
          </p:nvSpPr>
          <p:spPr>
            <a:xfrm>
              <a:off x="990554" y="810950"/>
              <a:ext cx="17491" cy="32968"/>
            </a:xfrm>
            <a:custGeom>
              <a:avLst/>
              <a:gdLst/>
              <a:ahLst/>
              <a:cxnLst/>
              <a:rect l="0" t="0" r="0" b="0"/>
              <a:pathLst>
                <a:path w="17491" h="32968">
                  <a:moveTo>
                    <a:pt x="17491" y="0"/>
                  </a:moveTo>
                  <a:lnTo>
                    <a:pt x="17491" y="1341"/>
                  </a:lnTo>
                  <a:lnTo>
                    <a:pt x="14005" y="1921"/>
                  </a:lnTo>
                  <a:cubicBezTo>
                    <a:pt x="12143" y="3909"/>
                    <a:pt x="10816" y="6971"/>
                    <a:pt x="10301" y="9515"/>
                  </a:cubicBezTo>
                  <a:lnTo>
                    <a:pt x="17491" y="9515"/>
                  </a:lnTo>
                  <a:lnTo>
                    <a:pt x="17491" y="11268"/>
                  </a:lnTo>
                  <a:lnTo>
                    <a:pt x="9944" y="11268"/>
                  </a:lnTo>
                  <a:cubicBezTo>
                    <a:pt x="8835" y="17947"/>
                    <a:pt x="9627" y="24783"/>
                    <a:pt x="14143" y="29236"/>
                  </a:cubicBezTo>
                  <a:lnTo>
                    <a:pt x="17491" y="29822"/>
                  </a:lnTo>
                  <a:lnTo>
                    <a:pt x="17491" y="32968"/>
                  </a:lnTo>
                  <a:lnTo>
                    <a:pt x="11885" y="32737"/>
                  </a:lnTo>
                  <a:cubicBezTo>
                    <a:pt x="555" y="27805"/>
                    <a:pt x="0" y="9832"/>
                    <a:pt x="8478" y="2039"/>
                  </a:cubicBezTo>
                  <a:lnTo>
                    <a:pt x="1749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136">
              <a:extLst>
                <a:ext uri="{FF2B5EF4-FFF2-40B4-BE49-F238E27FC236}">
                  <a16:creationId xmlns:a16="http://schemas.microsoft.com/office/drawing/2014/main" id="{2F11B3AE-7785-442D-B7D6-06BBCFD2EA4E}"/>
                </a:ext>
              </a:extLst>
            </p:cNvPr>
            <p:cNvSpPr/>
            <p:nvPr/>
          </p:nvSpPr>
          <p:spPr>
            <a:xfrm>
              <a:off x="926255" y="808219"/>
              <a:ext cx="15411" cy="35941"/>
            </a:xfrm>
            <a:custGeom>
              <a:avLst/>
              <a:gdLst/>
              <a:ahLst/>
              <a:cxnLst/>
              <a:rect l="0" t="0" r="0" b="0"/>
              <a:pathLst>
                <a:path w="15411" h="35941">
                  <a:moveTo>
                    <a:pt x="11331" y="0"/>
                  </a:moveTo>
                  <a:lnTo>
                    <a:pt x="11331" y="31650"/>
                  </a:lnTo>
                  <a:cubicBezTo>
                    <a:pt x="11331" y="33715"/>
                    <a:pt x="12796" y="35151"/>
                    <a:pt x="15411" y="34672"/>
                  </a:cubicBezTo>
                  <a:lnTo>
                    <a:pt x="15411" y="35941"/>
                  </a:lnTo>
                  <a:lnTo>
                    <a:pt x="0" y="35941"/>
                  </a:lnTo>
                  <a:lnTo>
                    <a:pt x="0" y="34672"/>
                  </a:lnTo>
                  <a:lnTo>
                    <a:pt x="357" y="34672"/>
                  </a:lnTo>
                  <a:cubicBezTo>
                    <a:pt x="2615" y="35151"/>
                    <a:pt x="4516" y="34193"/>
                    <a:pt x="4516" y="32446"/>
                  </a:cubicBezTo>
                  <a:lnTo>
                    <a:pt x="4516" y="9223"/>
                  </a:lnTo>
                  <a:cubicBezTo>
                    <a:pt x="4081" y="6206"/>
                    <a:pt x="2615" y="5249"/>
                    <a:pt x="357" y="4770"/>
                  </a:cubicBezTo>
                  <a:lnTo>
                    <a:pt x="1133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137">
              <a:extLst>
                <a:ext uri="{FF2B5EF4-FFF2-40B4-BE49-F238E27FC236}">
                  <a16:creationId xmlns:a16="http://schemas.microsoft.com/office/drawing/2014/main" id="{8FC58EA9-C413-42F2-93BC-4F296D622C38}"/>
                </a:ext>
              </a:extLst>
            </p:cNvPr>
            <p:cNvSpPr/>
            <p:nvPr/>
          </p:nvSpPr>
          <p:spPr>
            <a:xfrm>
              <a:off x="929979" y="793746"/>
              <a:ext cx="7607" cy="8433"/>
            </a:xfrm>
            <a:custGeom>
              <a:avLst/>
              <a:gdLst/>
              <a:ahLst/>
              <a:cxnLst/>
              <a:rect l="0" t="0" r="0" b="0"/>
              <a:pathLst>
                <a:path w="7607" h="8433">
                  <a:moveTo>
                    <a:pt x="3764" y="0"/>
                  </a:moveTo>
                  <a:cubicBezTo>
                    <a:pt x="5665" y="0"/>
                    <a:pt x="7607" y="1753"/>
                    <a:pt x="7607" y="4453"/>
                  </a:cubicBezTo>
                  <a:cubicBezTo>
                    <a:pt x="7607" y="6680"/>
                    <a:pt x="5665" y="8433"/>
                    <a:pt x="3764" y="8433"/>
                  </a:cubicBezTo>
                  <a:cubicBezTo>
                    <a:pt x="1466" y="8433"/>
                    <a:pt x="0" y="6680"/>
                    <a:pt x="0" y="4453"/>
                  </a:cubicBezTo>
                  <a:cubicBezTo>
                    <a:pt x="0" y="1753"/>
                    <a:pt x="1466" y="0"/>
                    <a:pt x="376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138">
              <a:extLst>
                <a:ext uri="{FF2B5EF4-FFF2-40B4-BE49-F238E27FC236}">
                  <a16:creationId xmlns:a16="http://schemas.microsoft.com/office/drawing/2014/main" id="{BD4444AE-EA0E-4BB2-AD92-549198CB378F}"/>
                </a:ext>
              </a:extLst>
            </p:cNvPr>
            <p:cNvSpPr/>
            <p:nvPr/>
          </p:nvSpPr>
          <p:spPr>
            <a:xfrm>
              <a:off x="877129" y="788976"/>
              <a:ext cx="49482" cy="56141"/>
            </a:xfrm>
            <a:custGeom>
              <a:avLst/>
              <a:gdLst/>
              <a:ahLst/>
              <a:cxnLst/>
              <a:rect l="0" t="0" r="0" b="0"/>
              <a:pathLst>
                <a:path w="49482" h="56141">
                  <a:moveTo>
                    <a:pt x="0" y="0"/>
                  </a:moveTo>
                  <a:lnTo>
                    <a:pt x="21156" y="0"/>
                  </a:lnTo>
                  <a:lnTo>
                    <a:pt x="21156" y="1748"/>
                  </a:lnTo>
                  <a:cubicBezTo>
                    <a:pt x="16283" y="1275"/>
                    <a:pt x="14381" y="3501"/>
                    <a:pt x="15847" y="9223"/>
                  </a:cubicBezTo>
                  <a:cubicBezTo>
                    <a:pt x="19690" y="20996"/>
                    <a:pt x="23770" y="32919"/>
                    <a:pt x="27970" y="44691"/>
                  </a:cubicBezTo>
                  <a:cubicBezTo>
                    <a:pt x="31694" y="33242"/>
                    <a:pt x="35893" y="21469"/>
                    <a:pt x="38944" y="9702"/>
                  </a:cubicBezTo>
                  <a:cubicBezTo>
                    <a:pt x="40766" y="2227"/>
                    <a:pt x="37359" y="1748"/>
                    <a:pt x="33635" y="1748"/>
                  </a:cubicBezTo>
                  <a:lnTo>
                    <a:pt x="33635" y="0"/>
                  </a:lnTo>
                  <a:lnTo>
                    <a:pt x="49482" y="0"/>
                  </a:lnTo>
                  <a:lnTo>
                    <a:pt x="49482" y="1275"/>
                  </a:lnTo>
                  <a:cubicBezTo>
                    <a:pt x="46075" y="1748"/>
                    <a:pt x="43460" y="3974"/>
                    <a:pt x="41559" y="9702"/>
                  </a:cubicBezTo>
                  <a:cubicBezTo>
                    <a:pt x="36686" y="24970"/>
                    <a:pt x="31694" y="40712"/>
                    <a:pt x="26504" y="56141"/>
                  </a:cubicBezTo>
                  <a:lnTo>
                    <a:pt x="23770" y="56141"/>
                  </a:lnTo>
                  <a:cubicBezTo>
                    <a:pt x="18105" y="39921"/>
                    <a:pt x="12440" y="23696"/>
                    <a:pt x="6775" y="7476"/>
                  </a:cubicBezTo>
                  <a:cubicBezTo>
                    <a:pt x="5665" y="3501"/>
                    <a:pt x="3051" y="1748"/>
                    <a:pt x="0" y="1748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139">
              <a:extLst>
                <a:ext uri="{FF2B5EF4-FFF2-40B4-BE49-F238E27FC236}">
                  <a16:creationId xmlns:a16="http://schemas.microsoft.com/office/drawing/2014/main" id="{111ACAF7-F0C7-41D4-9005-7EB879B62AD2}"/>
                </a:ext>
              </a:extLst>
            </p:cNvPr>
            <p:cNvSpPr/>
            <p:nvPr/>
          </p:nvSpPr>
          <p:spPr>
            <a:xfrm>
              <a:off x="970745" y="788024"/>
              <a:ext cx="15055" cy="56136"/>
            </a:xfrm>
            <a:custGeom>
              <a:avLst/>
              <a:gdLst/>
              <a:ahLst/>
              <a:cxnLst/>
              <a:rect l="0" t="0" r="0" b="0"/>
              <a:pathLst>
                <a:path w="15055" h="56136">
                  <a:moveTo>
                    <a:pt x="10855" y="0"/>
                  </a:moveTo>
                  <a:lnTo>
                    <a:pt x="10855" y="51844"/>
                  </a:lnTo>
                  <a:cubicBezTo>
                    <a:pt x="11331" y="53909"/>
                    <a:pt x="12796" y="55345"/>
                    <a:pt x="15055" y="54867"/>
                  </a:cubicBezTo>
                  <a:lnTo>
                    <a:pt x="15055" y="56136"/>
                  </a:lnTo>
                  <a:lnTo>
                    <a:pt x="0" y="56136"/>
                  </a:lnTo>
                  <a:lnTo>
                    <a:pt x="0" y="54867"/>
                  </a:lnTo>
                  <a:cubicBezTo>
                    <a:pt x="2258" y="55345"/>
                    <a:pt x="4081" y="53909"/>
                    <a:pt x="4081" y="51844"/>
                  </a:cubicBezTo>
                  <a:lnTo>
                    <a:pt x="4081" y="8906"/>
                  </a:lnTo>
                  <a:cubicBezTo>
                    <a:pt x="4081" y="5722"/>
                    <a:pt x="2258" y="4926"/>
                    <a:pt x="0" y="4926"/>
                  </a:cubicBezTo>
                  <a:lnTo>
                    <a:pt x="0" y="3974"/>
                  </a:lnTo>
                  <a:cubicBezTo>
                    <a:pt x="4081" y="3178"/>
                    <a:pt x="7448" y="1748"/>
                    <a:pt x="1085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140">
              <a:extLst>
                <a:ext uri="{FF2B5EF4-FFF2-40B4-BE49-F238E27FC236}">
                  <a16:creationId xmlns:a16="http://schemas.microsoft.com/office/drawing/2014/main" id="{26D02091-BA2C-444F-AEE1-FA44660A28FB}"/>
                </a:ext>
              </a:extLst>
            </p:cNvPr>
            <p:cNvSpPr/>
            <p:nvPr/>
          </p:nvSpPr>
          <p:spPr>
            <a:xfrm>
              <a:off x="948876" y="788024"/>
              <a:ext cx="15411" cy="56136"/>
            </a:xfrm>
            <a:custGeom>
              <a:avLst/>
              <a:gdLst/>
              <a:ahLst/>
              <a:cxnLst/>
              <a:rect l="0" t="0" r="0" b="0"/>
              <a:pathLst>
                <a:path w="15411" h="56136">
                  <a:moveTo>
                    <a:pt x="11212" y="0"/>
                  </a:moveTo>
                  <a:lnTo>
                    <a:pt x="11212" y="51844"/>
                  </a:lnTo>
                  <a:cubicBezTo>
                    <a:pt x="11212" y="53909"/>
                    <a:pt x="12796" y="55345"/>
                    <a:pt x="15411" y="54867"/>
                  </a:cubicBezTo>
                  <a:lnTo>
                    <a:pt x="15411" y="56136"/>
                  </a:lnTo>
                  <a:lnTo>
                    <a:pt x="0" y="56136"/>
                  </a:lnTo>
                  <a:lnTo>
                    <a:pt x="0" y="54867"/>
                  </a:lnTo>
                  <a:cubicBezTo>
                    <a:pt x="2179" y="55345"/>
                    <a:pt x="4081" y="53909"/>
                    <a:pt x="4081" y="51844"/>
                  </a:cubicBezTo>
                  <a:lnTo>
                    <a:pt x="4556" y="8906"/>
                  </a:lnTo>
                  <a:cubicBezTo>
                    <a:pt x="4081" y="5722"/>
                    <a:pt x="2615" y="4926"/>
                    <a:pt x="357" y="4926"/>
                  </a:cubicBezTo>
                  <a:lnTo>
                    <a:pt x="357" y="3974"/>
                  </a:lnTo>
                  <a:cubicBezTo>
                    <a:pt x="4081" y="3178"/>
                    <a:pt x="7923" y="1748"/>
                    <a:pt x="1121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141">
              <a:extLst>
                <a:ext uri="{FF2B5EF4-FFF2-40B4-BE49-F238E27FC236}">
                  <a16:creationId xmlns:a16="http://schemas.microsoft.com/office/drawing/2014/main" id="{DC985A66-CC62-4E90-A54E-CA62F16FB7CF}"/>
                </a:ext>
              </a:extLst>
            </p:cNvPr>
            <p:cNvSpPr/>
            <p:nvPr/>
          </p:nvSpPr>
          <p:spPr>
            <a:xfrm>
              <a:off x="1008045" y="834937"/>
              <a:ext cx="13648" cy="9207"/>
            </a:xfrm>
            <a:custGeom>
              <a:avLst/>
              <a:gdLst/>
              <a:ahLst/>
              <a:cxnLst/>
              <a:rect l="0" t="0" r="0" b="0"/>
              <a:pathLst>
                <a:path w="13648" h="9207">
                  <a:moveTo>
                    <a:pt x="12856" y="0"/>
                  </a:moveTo>
                  <a:lnTo>
                    <a:pt x="13648" y="479"/>
                  </a:lnTo>
                  <a:cubicBezTo>
                    <a:pt x="11826" y="4932"/>
                    <a:pt x="8874" y="7835"/>
                    <a:pt x="5447" y="9207"/>
                  </a:cubicBezTo>
                  <a:lnTo>
                    <a:pt x="0" y="8982"/>
                  </a:lnTo>
                  <a:lnTo>
                    <a:pt x="0" y="5836"/>
                  </a:lnTo>
                  <a:lnTo>
                    <a:pt x="5512" y="6801"/>
                  </a:lnTo>
                  <a:cubicBezTo>
                    <a:pt x="8458" y="5529"/>
                    <a:pt x="11152" y="2864"/>
                    <a:pt x="1285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142">
              <a:extLst>
                <a:ext uri="{FF2B5EF4-FFF2-40B4-BE49-F238E27FC236}">
                  <a16:creationId xmlns:a16="http://schemas.microsoft.com/office/drawing/2014/main" id="{CC55D7A4-E044-4A54-B265-AFE82168EA7D}"/>
                </a:ext>
              </a:extLst>
            </p:cNvPr>
            <p:cNvSpPr/>
            <p:nvPr/>
          </p:nvSpPr>
          <p:spPr>
            <a:xfrm>
              <a:off x="1008045" y="809851"/>
              <a:ext cx="13648" cy="12367"/>
            </a:xfrm>
            <a:custGeom>
              <a:avLst/>
              <a:gdLst/>
              <a:ahLst/>
              <a:cxnLst/>
              <a:rect l="0" t="0" r="0" b="0"/>
              <a:pathLst>
                <a:path w="13648" h="12367">
                  <a:moveTo>
                    <a:pt x="4858" y="0"/>
                  </a:moveTo>
                  <a:cubicBezTo>
                    <a:pt x="9389" y="1552"/>
                    <a:pt x="13074" y="5687"/>
                    <a:pt x="13648" y="12367"/>
                  </a:cubicBezTo>
                  <a:lnTo>
                    <a:pt x="0" y="12367"/>
                  </a:lnTo>
                  <a:lnTo>
                    <a:pt x="0" y="10613"/>
                  </a:lnTo>
                  <a:lnTo>
                    <a:pt x="7191" y="10613"/>
                  </a:lnTo>
                  <a:cubicBezTo>
                    <a:pt x="6834" y="6322"/>
                    <a:pt x="5923" y="3617"/>
                    <a:pt x="3427" y="1869"/>
                  </a:cubicBezTo>
                  <a:lnTo>
                    <a:pt x="0" y="2440"/>
                  </a:lnTo>
                  <a:lnTo>
                    <a:pt x="0" y="1099"/>
                  </a:lnTo>
                  <a:lnTo>
                    <a:pt x="4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143">
              <a:extLst>
                <a:ext uri="{FF2B5EF4-FFF2-40B4-BE49-F238E27FC236}">
                  <a16:creationId xmlns:a16="http://schemas.microsoft.com/office/drawing/2014/main" id="{6EF73CEE-6E65-4748-B6E1-DB113D29428B}"/>
                </a:ext>
              </a:extLst>
            </p:cNvPr>
            <p:cNvSpPr/>
            <p:nvPr/>
          </p:nvSpPr>
          <p:spPr>
            <a:xfrm>
              <a:off x="1056319" y="809134"/>
              <a:ext cx="16065" cy="35902"/>
            </a:xfrm>
            <a:custGeom>
              <a:avLst/>
              <a:gdLst/>
              <a:ahLst/>
              <a:cxnLst/>
              <a:rect l="0" t="0" r="0" b="0"/>
              <a:pathLst>
                <a:path w="16065" h="35902">
                  <a:moveTo>
                    <a:pt x="16005" y="0"/>
                  </a:moveTo>
                  <a:lnTo>
                    <a:pt x="16065" y="24"/>
                  </a:lnTo>
                  <a:lnTo>
                    <a:pt x="16065" y="1432"/>
                  </a:lnTo>
                  <a:cubicBezTo>
                    <a:pt x="11261" y="1432"/>
                    <a:pt x="6458" y="6958"/>
                    <a:pt x="6458" y="18010"/>
                  </a:cubicBezTo>
                  <a:cubicBezTo>
                    <a:pt x="6458" y="28825"/>
                    <a:pt x="11261" y="34153"/>
                    <a:pt x="16065" y="34113"/>
                  </a:cubicBezTo>
                  <a:lnTo>
                    <a:pt x="16065" y="35878"/>
                  </a:lnTo>
                  <a:lnTo>
                    <a:pt x="16005" y="35902"/>
                  </a:lnTo>
                  <a:cubicBezTo>
                    <a:pt x="8003" y="35862"/>
                    <a:pt x="0" y="29857"/>
                    <a:pt x="0" y="18010"/>
                  </a:cubicBezTo>
                  <a:cubicBezTo>
                    <a:pt x="0" y="6084"/>
                    <a:pt x="8003" y="40"/>
                    <a:pt x="1600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144">
              <a:extLst>
                <a:ext uri="{FF2B5EF4-FFF2-40B4-BE49-F238E27FC236}">
                  <a16:creationId xmlns:a16="http://schemas.microsoft.com/office/drawing/2014/main" id="{9BB0DF98-9D06-4C6A-BA8A-ADF852E4FEF9}"/>
                </a:ext>
              </a:extLst>
            </p:cNvPr>
            <p:cNvSpPr/>
            <p:nvPr/>
          </p:nvSpPr>
          <p:spPr>
            <a:xfrm>
              <a:off x="1028824" y="807745"/>
              <a:ext cx="24444" cy="36414"/>
            </a:xfrm>
            <a:custGeom>
              <a:avLst/>
              <a:gdLst/>
              <a:ahLst/>
              <a:cxnLst/>
              <a:rect l="0" t="0" r="0" b="0"/>
              <a:pathLst>
                <a:path w="24444" h="36414">
                  <a:moveTo>
                    <a:pt x="19571" y="952"/>
                  </a:moveTo>
                  <a:cubicBezTo>
                    <a:pt x="22978" y="1431"/>
                    <a:pt x="24444" y="4453"/>
                    <a:pt x="22978" y="6680"/>
                  </a:cubicBezTo>
                  <a:cubicBezTo>
                    <a:pt x="21829" y="8745"/>
                    <a:pt x="19214" y="8427"/>
                    <a:pt x="17749" y="6680"/>
                  </a:cubicBezTo>
                  <a:cubicBezTo>
                    <a:pt x="16956" y="5722"/>
                    <a:pt x="16164" y="5243"/>
                    <a:pt x="15490" y="5243"/>
                  </a:cubicBezTo>
                  <a:cubicBezTo>
                    <a:pt x="13232" y="4926"/>
                    <a:pt x="10182" y="10175"/>
                    <a:pt x="10182" y="12719"/>
                  </a:cubicBezTo>
                  <a:lnTo>
                    <a:pt x="10182" y="30692"/>
                  </a:lnTo>
                  <a:cubicBezTo>
                    <a:pt x="10182" y="33871"/>
                    <a:pt x="11647" y="35624"/>
                    <a:pt x="15490" y="35145"/>
                  </a:cubicBezTo>
                  <a:lnTo>
                    <a:pt x="15490" y="36414"/>
                  </a:lnTo>
                  <a:lnTo>
                    <a:pt x="0" y="36414"/>
                  </a:lnTo>
                  <a:lnTo>
                    <a:pt x="0" y="35145"/>
                  </a:lnTo>
                  <a:cubicBezTo>
                    <a:pt x="2575" y="35624"/>
                    <a:pt x="4160" y="33871"/>
                    <a:pt x="4160" y="30692"/>
                  </a:cubicBezTo>
                  <a:lnTo>
                    <a:pt x="4160" y="10175"/>
                  </a:lnTo>
                  <a:cubicBezTo>
                    <a:pt x="4160" y="7470"/>
                    <a:pt x="2575" y="6201"/>
                    <a:pt x="317" y="5722"/>
                  </a:cubicBezTo>
                  <a:lnTo>
                    <a:pt x="317" y="5243"/>
                  </a:lnTo>
                  <a:cubicBezTo>
                    <a:pt x="3724" y="3974"/>
                    <a:pt x="6774" y="2700"/>
                    <a:pt x="10182" y="1431"/>
                  </a:cubicBezTo>
                  <a:lnTo>
                    <a:pt x="10182" y="7470"/>
                  </a:lnTo>
                  <a:cubicBezTo>
                    <a:pt x="13232" y="2700"/>
                    <a:pt x="16520" y="0"/>
                    <a:pt x="19571" y="952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145">
              <a:extLst>
                <a:ext uri="{FF2B5EF4-FFF2-40B4-BE49-F238E27FC236}">
                  <a16:creationId xmlns:a16="http://schemas.microsoft.com/office/drawing/2014/main" id="{95815007-5967-452A-A644-CC2C68707D0C}"/>
                </a:ext>
              </a:extLst>
            </p:cNvPr>
            <p:cNvSpPr/>
            <p:nvPr/>
          </p:nvSpPr>
          <p:spPr>
            <a:xfrm>
              <a:off x="1092885" y="809972"/>
              <a:ext cx="34744" cy="52161"/>
            </a:xfrm>
            <a:custGeom>
              <a:avLst/>
              <a:gdLst/>
              <a:ahLst/>
              <a:cxnLst/>
              <a:rect l="0" t="0" r="0" b="0"/>
              <a:pathLst>
                <a:path w="34744" h="52161">
                  <a:moveTo>
                    <a:pt x="0" y="0"/>
                  </a:moveTo>
                  <a:lnTo>
                    <a:pt x="15490" y="0"/>
                  </a:lnTo>
                  <a:lnTo>
                    <a:pt x="15490" y="952"/>
                  </a:lnTo>
                  <a:cubicBezTo>
                    <a:pt x="12083" y="952"/>
                    <a:pt x="10618" y="3017"/>
                    <a:pt x="12083" y="6518"/>
                  </a:cubicBezTo>
                  <a:lnTo>
                    <a:pt x="19690" y="26239"/>
                  </a:lnTo>
                  <a:lnTo>
                    <a:pt x="26821" y="6201"/>
                  </a:lnTo>
                  <a:cubicBezTo>
                    <a:pt x="28287" y="2226"/>
                    <a:pt x="25355" y="952"/>
                    <a:pt x="22622" y="952"/>
                  </a:cubicBezTo>
                  <a:lnTo>
                    <a:pt x="22622" y="0"/>
                  </a:lnTo>
                  <a:lnTo>
                    <a:pt x="34744" y="0"/>
                  </a:lnTo>
                  <a:lnTo>
                    <a:pt x="34744" y="952"/>
                  </a:lnTo>
                  <a:cubicBezTo>
                    <a:pt x="32130" y="1269"/>
                    <a:pt x="30545" y="2700"/>
                    <a:pt x="29436" y="5243"/>
                  </a:cubicBezTo>
                  <a:lnTo>
                    <a:pt x="15173" y="44686"/>
                  </a:lnTo>
                  <a:cubicBezTo>
                    <a:pt x="14025" y="47391"/>
                    <a:pt x="12440" y="49456"/>
                    <a:pt x="10618" y="50413"/>
                  </a:cubicBezTo>
                  <a:cubicBezTo>
                    <a:pt x="7567" y="52161"/>
                    <a:pt x="5309" y="51365"/>
                    <a:pt x="5309" y="47708"/>
                  </a:cubicBezTo>
                  <a:cubicBezTo>
                    <a:pt x="5309" y="45643"/>
                    <a:pt x="7250" y="44686"/>
                    <a:pt x="9508" y="45643"/>
                  </a:cubicBezTo>
                  <a:cubicBezTo>
                    <a:pt x="10618" y="45643"/>
                    <a:pt x="12083" y="45164"/>
                    <a:pt x="13232" y="43417"/>
                  </a:cubicBezTo>
                  <a:lnTo>
                    <a:pt x="16639" y="35145"/>
                  </a:lnTo>
                  <a:lnTo>
                    <a:pt x="4160" y="4770"/>
                  </a:lnTo>
                  <a:cubicBezTo>
                    <a:pt x="3368" y="2700"/>
                    <a:pt x="1902" y="1269"/>
                    <a:pt x="0" y="952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146">
              <a:extLst>
                <a:ext uri="{FF2B5EF4-FFF2-40B4-BE49-F238E27FC236}">
                  <a16:creationId xmlns:a16="http://schemas.microsoft.com/office/drawing/2014/main" id="{321F15EF-7628-42C3-88E6-F620DCB531EC}"/>
                </a:ext>
              </a:extLst>
            </p:cNvPr>
            <p:cNvSpPr/>
            <p:nvPr/>
          </p:nvSpPr>
          <p:spPr>
            <a:xfrm>
              <a:off x="1072383" y="809158"/>
              <a:ext cx="15946" cy="35854"/>
            </a:xfrm>
            <a:custGeom>
              <a:avLst/>
              <a:gdLst/>
              <a:ahLst/>
              <a:cxnLst/>
              <a:rect l="0" t="0" r="0" b="0"/>
              <a:pathLst>
                <a:path w="15946" h="35854">
                  <a:moveTo>
                    <a:pt x="0" y="0"/>
                  </a:moveTo>
                  <a:lnTo>
                    <a:pt x="10944" y="4433"/>
                  </a:lnTo>
                  <a:cubicBezTo>
                    <a:pt x="13945" y="7429"/>
                    <a:pt x="15946" y="11942"/>
                    <a:pt x="15946" y="17985"/>
                  </a:cubicBezTo>
                  <a:cubicBezTo>
                    <a:pt x="15946" y="23990"/>
                    <a:pt x="13945" y="28473"/>
                    <a:pt x="10944" y="31450"/>
                  </a:cubicBezTo>
                  <a:lnTo>
                    <a:pt x="0" y="35854"/>
                  </a:lnTo>
                  <a:lnTo>
                    <a:pt x="0" y="34089"/>
                  </a:lnTo>
                  <a:cubicBezTo>
                    <a:pt x="4804" y="34050"/>
                    <a:pt x="9607" y="28642"/>
                    <a:pt x="9607" y="17985"/>
                  </a:cubicBezTo>
                  <a:cubicBezTo>
                    <a:pt x="9607" y="6934"/>
                    <a:pt x="4804" y="1408"/>
                    <a:pt x="0" y="1408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147">
              <a:extLst>
                <a:ext uri="{FF2B5EF4-FFF2-40B4-BE49-F238E27FC236}">
                  <a16:creationId xmlns:a16="http://schemas.microsoft.com/office/drawing/2014/main" id="{6AA504B4-F74F-4B98-957D-E4C65146A3B0}"/>
                </a:ext>
              </a:extLst>
            </p:cNvPr>
            <p:cNvSpPr/>
            <p:nvPr/>
          </p:nvSpPr>
          <p:spPr>
            <a:xfrm>
              <a:off x="1142447" y="799976"/>
              <a:ext cx="15302" cy="45698"/>
            </a:xfrm>
            <a:custGeom>
              <a:avLst/>
              <a:gdLst/>
              <a:ahLst/>
              <a:cxnLst/>
              <a:rect l="0" t="0" r="0" b="0"/>
              <a:pathLst>
                <a:path w="15302" h="45698">
                  <a:moveTo>
                    <a:pt x="15302" y="0"/>
                  </a:moveTo>
                  <a:lnTo>
                    <a:pt x="15302" y="1233"/>
                  </a:lnTo>
                  <a:lnTo>
                    <a:pt x="13470" y="2521"/>
                  </a:lnTo>
                  <a:cubicBezTo>
                    <a:pt x="12519" y="4984"/>
                    <a:pt x="12836" y="7170"/>
                    <a:pt x="13599" y="9237"/>
                  </a:cubicBezTo>
                  <a:lnTo>
                    <a:pt x="15302" y="12885"/>
                  </a:lnTo>
                  <a:lnTo>
                    <a:pt x="15302" y="25410"/>
                  </a:lnTo>
                  <a:lnTo>
                    <a:pt x="12678" y="20967"/>
                  </a:lnTo>
                  <a:cubicBezTo>
                    <a:pt x="8954" y="25420"/>
                    <a:pt x="6458" y="31783"/>
                    <a:pt x="9270" y="37187"/>
                  </a:cubicBezTo>
                  <a:lnTo>
                    <a:pt x="15302" y="41275"/>
                  </a:lnTo>
                  <a:lnTo>
                    <a:pt x="15302" y="44653"/>
                  </a:lnTo>
                  <a:lnTo>
                    <a:pt x="14723" y="45002"/>
                  </a:lnTo>
                  <a:cubicBezTo>
                    <a:pt x="11380" y="45698"/>
                    <a:pt x="7983" y="44824"/>
                    <a:pt x="5111" y="41167"/>
                  </a:cubicBezTo>
                  <a:cubicBezTo>
                    <a:pt x="0" y="34488"/>
                    <a:pt x="2139" y="26216"/>
                    <a:pt x="11885" y="19220"/>
                  </a:cubicBezTo>
                  <a:cubicBezTo>
                    <a:pt x="7369" y="10948"/>
                    <a:pt x="6576" y="4586"/>
                    <a:pt x="11212" y="767"/>
                  </a:cubicBezTo>
                  <a:lnTo>
                    <a:pt x="153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148">
              <a:extLst>
                <a:ext uri="{FF2B5EF4-FFF2-40B4-BE49-F238E27FC236}">
                  <a16:creationId xmlns:a16="http://schemas.microsoft.com/office/drawing/2014/main" id="{934E0FA7-AAE1-4746-81AC-356362C55D9B}"/>
                </a:ext>
              </a:extLst>
            </p:cNvPr>
            <p:cNvSpPr/>
            <p:nvPr/>
          </p:nvSpPr>
          <p:spPr>
            <a:xfrm>
              <a:off x="1157749" y="799134"/>
              <a:ext cx="26811" cy="48049"/>
            </a:xfrm>
            <a:custGeom>
              <a:avLst/>
              <a:gdLst/>
              <a:ahLst/>
              <a:cxnLst/>
              <a:rect l="0" t="0" r="0" b="0"/>
              <a:pathLst>
                <a:path w="26811" h="48049">
                  <a:moveTo>
                    <a:pt x="4487" y="0"/>
                  </a:moveTo>
                  <a:cubicBezTo>
                    <a:pt x="7349" y="855"/>
                    <a:pt x="9617" y="3201"/>
                    <a:pt x="9498" y="7337"/>
                  </a:cubicBezTo>
                  <a:cubicBezTo>
                    <a:pt x="9379" y="10838"/>
                    <a:pt x="6448" y="14334"/>
                    <a:pt x="1892" y="17835"/>
                  </a:cubicBezTo>
                  <a:cubicBezTo>
                    <a:pt x="4982" y="23084"/>
                    <a:pt x="7557" y="28327"/>
                    <a:pt x="10964" y="33576"/>
                  </a:cubicBezTo>
                  <a:lnTo>
                    <a:pt x="14490" y="24832"/>
                  </a:lnTo>
                  <a:cubicBezTo>
                    <a:pt x="15599" y="21971"/>
                    <a:pt x="13896" y="19104"/>
                    <a:pt x="11321" y="18787"/>
                  </a:cubicBezTo>
                  <a:lnTo>
                    <a:pt x="11321" y="17835"/>
                  </a:lnTo>
                  <a:lnTo>
                    <a:pt x="22295" y="17835"/>
                  </a:lnTo>
                  <a:lnTo>
                    <a:pt x="22295" y="18787"/>
                  </a:lnTo>
                  <a:cubicBezTo>
                    <a:pt x="19680" y="18787"/>
                    <a:pt x="17739" y="21013"/>
                    <a:pt x="16629" y="24036"/>
                  </a:cubicBezTo>
                  <a:cubicBezTo>
                    <a:pt x="15164" y="27537"/>
                    <a:pt x="13579" y="31511"/>
                    <a:pt x="12113" y="35330"/>
                  </a:cubicBezTo>
                  <a:cubicBezTo>
                    <a:pt x="16629" y="42482"/>
                    <a:pt x="22295" y="44236"/>
                    <a:pt x="26019" y="38987"/>
                  </a:cubicBezTo>
                  <a:lnTo>
                    <a:pt x="26811" y="39304"/>
                  </a:lnTo>
                  <a:cubicBezTo>
                    <a:pt x="21502" y="47731"/>
                    <a:pt x="14688" y="48049"/>
                    <a:pt x="8706" y="40256"/>
                  </a:cubicBezTo>
                  <a:lnTo>
                    <a:pt x="0" y="45495"/>
                  </a:lnTo>
                  <a:lnTo>
                    <a:pt x="0" y="42116"/>
                  </a:lnTo>
                  <a:lnTo>
                    <a:pt x="396" y="42385"/>
                  </a:lnTo>
                  <a:cubicBezTo>
                    <a:pt x="2793" y="42286"/>
                    <a:pt x="5259" y="40815"/>
                    <a:pt x="7240" y="38508"/>
                  </a:cubicBezTo>
                  <a:lnTo>
                    <a:pt x="0" y="26252"/>
                  </a:lnTo>
                  <a:lnTo>
                    <a:pt x="0" y="13727"/>
                  </a:lnTo>
                  <a:lnTo>
                    <a:pt x="1099" y="16082"/>
                  </a:lnTo>
                  <a:cubicBezTo>
                    <a:pt x="4507" y="12586"/>
                    <a:pt x="7002" y="8133"/>
                    <a:pt x="5299" y="3836"/>
                  </a:cubicBezTo>
                  <a:cubicBezTo>
                    <a:pt x="4625" y="2007"/>
                    <a:pt x="3179" y="975"/>
                    <a:pt x="1733" y="857"/>
                  </a:cubicBezTo>
                  <a:lnTo>
                    <a:pt x="0" y="2075"/>
                  </a:lnTo>
                  <a:lnTo>
                    <a:pt x="0" y="842"/>
                  </a:lnTo>
                  <a:lnTo>
                    <a:pt x="448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149">
              <a:extLst>
                <a:ext uri="{FF2B5EF4-FFF2-40B4-BE49-F238E27FC236}">
                  <a16:creationId xmlns:a16="http://schemas.microsoft.com/office/drawing/2014/main" id="{B4895507-A077-4594-B976-16706BF0360A}"/>
                </a:ext>
              </a:extLst>
            </p:cNvPr>
            <p:cNvSpPr/>
            <p:nvPr/>
          </p:nvSpPr>
          <p:spPr>
            <a:xfrm>
              <a:off x="1200051" y="788976"/>
              <a:ext cx="22783" cy="55184"/>
            </a:xfrm>
            <a:custGeom>
              <a:avLst/>
              <a:gdLst/>
              <a:ahLst/>
              <a:cxnLst/>
              <a:rect l="0" t="0" r="0" b="0"/>
              <a:pathLst>
                <a:path w="22783" h="55184">
                  <a:moveTo>
                    <a:pt x="0" y="0"/>
                  </a:moveTo>
                  <a:lnTo>
                    <a:pt x="21869" y="0"/>
                  </a:lnTo>
                  <a:lnTo>
                    <a:pt x="22783" y="277"/>
                  </a:lnTo>
                  <a:lnTo>
                    <a:pt x="22783" y="3376"/>
                  </a:lnTo>
                  <a:lnTo>
                    <a:pt x="13153" y="2227"/>
                  </a:lnTo>
                  <a:lnTo>
                    <a:pt x="13153" y="25766"/>
                  </a:lnTo>
                  <a:lnTo>
                    <a:pt x="22783" y="24253"/>
                  </a:lnTo>
                  <a:lnTo>
                    <a:pt x="22783" y="28817"/>
                  </a:lnTo>
                  <a:lnTo>
                    <a:pt x="13153" y="27993"/>
                  </a:lnTo>
                  <a:lnTo>
                    <a:pt x="13153" y="48666"/>
                  </a:lnTo>
                  <a:cubicBezTo>
                    <a:pt x="13589" y="51210"/>
                    <a:pt x="14262" y="52640"/>
                    <a:pt x="16203" y="53436"/>
                  </a:cubicBezTo>
                  <a:lnTo>
                    <a:pt x="22783" y="52258"/>
                  </a:lnTo>
                  <a:lnTo>
                    <a:pt x="22783" y="54896"/>
                  </a:lnTo>
                  <a:lnTo>
                    <a:pt x="21869" y="55184"/>
                  </a:lnTo>
                  <a:lnTo>
                    <a:pt x="0" y="55184"/>
                  </a:lnTo>
                  <a:lnTo>
                    <a:pt x="356" y="53436"/>
                  </a:lnTo>
                  <a:cubicBezTo>
                    <a:pt x="3764" y="54393"/>
                    <a:pt x="6022" y="52640"/>
                    <a:pt x="6022" y="49462"/>
                  </a:cubicBezTo>
                  <a:lnTo>
                    <a:pt x="5665" y="5728"/>
                  </a:lnTo>
                  <a:cubicBezTo>
                    <a:pt x="6022" y="2544"/>
                    <a:pt x="4556" y="1275"/>
                    <a:pt x="0" y="1748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150">
              <a:extLst>
                <a:ext uri="{FF2B5EF4-FFF2-40B4-BE49-F238E27FC236}">
                  <a16:creationId xmlns:a16="http://schemas.microsoft.com/office/drawing/2014/main" id="{5E58F7F5-D6C6-450E-B5A6-3C26473BF299}"/>
                </a:ext>
              </a:extLst>
            </p:cNvPr>
            <p:cNvSpPr/>
            <p:nvPr/>
          </p:nvSpPr>
          <p:spPr>
            <a:xfrm>
              <a:off x="1249097" y="809224"/>
              <a:ext cx="15788" cy="35723"/>
            </a:xfrm>
            <a:custGeom>
              <a:avLst/>
              <a:gdLst/>
              <a:ahLst/>
              <a:cxnLst/>
              <a:rect l="0" t="0" r="0" b="0"/>
              <a:pathLst>
                <a:path w="15788" h="35723">
                  <a:moveTo>
                    <a:pt x="15788" y="0"/>
                  </a:moveTo>
                  <a:lnTo>
                    <a:pt x="15788" y="1342"/>
                  </a:lnTo>
                  <a:cubicBezTo>
                    <a:pt x="11063" y="1421"/>
                    <a:pt x="6339" y="7026"/>
                    <a:pt x="6339" y="17919"/>
                  </a:cubicBezTo>
                  <a:cubicBezTo>
                    <a:pt x="6339" y="28576"/>
                    <a:pt x="11063" y="33984"/>
                    <a:pt x="15788" y="34023"/>
                  </a:cubicBezTo>
                  <a:lnTo>
                    <a:pt x="15788" y="35723"/>
                  </a:lnTo>
                  <a:lnTo>
                    <a:pt x="5002" y="31294"/>
                  </a:lnTo>
                  <a:cubicBezTo>
                    <a:pt x="2001" y="28306"/>
                    <a:pt x="0" y="23843"/>
                    <a:pt x="0" y="17919"/>
                  </a:cubicBezTo>
                  <a:cubicBezTo>
                    <a:pt x="0" y="11957"/>
                    <a:pt x="2001" y="7464"/>
                    <a:pt x="5002" y="4458"/>
                  </a:cubicBezTo>
                  <a:lnTo>
                    <a:pt x="1578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151">
              <a:extLst>
                <a:ext uri="{FF2B5EF4-FFF2-40B4-BE49-F238E27FC236}">
                  <a16:creationId xmlns:a16="http://schemas.microsoft.com/office/drawing/2014/main" id="{1BBF634B-8BFE-4ECE-8C20-E16F7C482281}"/>
                </a:ext>
              </a:extLst>
            </p:cNvPr>
            <p:cNvSpPr/>
            <p:nvPr/>
          </p:nvSpPr>
          <p:spPr>
            <a:xfrm>
              <a:off x="1222834" y="789253"/>
              <a:ext cx="17191" cy="54619"/>
            </a:xfrm>
            <a:custGeom>
              <a:avLst/>
              <a:gdLst/>
              <a:ahLst/>
              <a:cxnLst/>
              <a:rect l="0" t="0" r="0" b="0"/>
              <a:pathLst>
                <a:path w="17191" h="54619">
                  <a:moveTo>
                    <a:pt x="0" y="0"/>
                  </a:moveTo>
                  <a:lnTo>
                    <a:pt x="9659" y="2925"/>
                  </a:lnTo>
                  <a:cubicBezTo>
                    <a:pt x="12259" y="5053"/>
                    <a:pt x="13784" y="8234"/>
                    <a:pt x="13784" y="12448"/>
                  </a:cubicBezTo>
                  <a:cubicBezTo>
                    <a:pt x="13784" y="19444"/>
                    <a:pt x="10733" y="23736"/>
                    <a:pt x="5068" y="25489"/>
                  </a:cubicBezTo>
                  <a:cubicBezTo>
                    <a:pt x="12674" y="27237"/>
                    <a:pt x="17191" y="32169"/>
                    <a:pt x="17191" y="39962"/>
                  </a:cubicBezTo>
                  <a:cubicBezTo>
                    <a:pt x="17191" y="44415"/>
                    <a:pt x="15378" y="48151"/>
                    <a:pt x="12209" y="50774"/>
                  </a:cubicBezTo>
                  <a:lnTo>
                    <a:pt x="0" y="54619"/>
                  </a:lnTo>
                  <a:lnTo>
                    <a:pt x="0" y="51981"/>
                  </a:lnTo>
                  <a:lnTo>
                    <a:pt x="4523" y="51171"/>
                  </a:lnTo>
                  <a:cubicBezTo>
                    <a:pt x="7485" y="49382"/>
                    <a:pt x="9446" y="46004"/>
                    <a:pt x="9624" y="39644"/>
                  </a:cubicBezTo>
                  <a:cubicBezTo>
                    <a:pt x="9782" y="33680"/>
                    <a:pt x="6831" y="30420"/>
                    <a:pt x="2909" y="28789"/>
                  </a:cubicBezTo>
                  <a:lnTo>
                    <a:pt x="0" y="28540"/>
                  </a:lnTo>
                  <a:lnTo>
                    <a:pt x="0" y="23976"/>
                  </a:lnTo>
                  <a:lnTo>
                    <a:pt x="1512" y="23738"/>
                  </a:lnTo>
                  <a:cubicBezTo>
                    <a:pt x="4533" y="21750"/>
                    <a:pt x="6534" y="18173"/>
                    <a:pt x="6534" y="12448"/>
                  </a:cubicBezTo>
                  <a:cubicBezTo>
                    <a:pt x="6534" y="7597"/>
                    <a:pt x="4107" y="4734"/>
                    <a:pt x="873" y="3203"/>
                  </a:cubicBezTo>
                  <a:lnTo>
                    <a:pt x="0" y="3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152">
              <a:extLst>
                <a:ext uri="{FF2B5EF4-FFF2-40B4-BE49-F238E27FC236}">
                  <a16:creationId xmlns:a16="http://schemas.microsoft.com/office/drawing/2014/main" id="{7D86E823-8551-444E-9110-DA377D15B6B3}"/>
                </a:ext>
              </a:extLst>
            </p:cNvPr>
            <p:cNvSpPr/>
            <p:nvPr/>
          </p:nvSpPr>
          <p:spPr>
            <a:xfrm>
              <a:off x="1289388" y="807423"/>
              <a:ext cx="28287" cy="44691"/>
            </a:xfrm>
            <a:custGeom>
              <a:avLst/>
              <a:gdLst/>
              <a:ahLst/>
              <a:cxnLst/>
              <a:rect l="0" t="0" r="0" b="0"/>
              <a:pathLst>
                <a:path w="28287" h="44691">
                  <a:moveTo>
                    <a:pt x="13589" y="1753"/>
                  </a:moveTo>
                  <a:cubicBezTo>
                    <a:pt x="18105" y="1275"/>
                    <a:pt x="22622" y="1753"/>
                    <a:pt x="26029" y="5566"/>
                  </a:cubicBezTo>
                  <a:cubicBezTo>
                    <a:pt x="28287" y="8271"/>
                    <a:pt x="27930" y="11294"/>
                    <a:pt x="25355" y="12246"/>
                  </a:cubicBezTo>
                  <a:cubicBezTo>
                    <a:pt x="23097" y="13042"/>
                    <a:pt x="21829" y="11294"/>
                    <a:pt x="21829" y="9067"/>
                  </a:cubicBezTo>
                  <a:cubicBezTo>
                    <a:pt x="21512" y="7002"/>
                    <a:pt x="21156" y="5249"/>
                    <a:pt x="20007" y="4297"/>
                  </a:cubicBezTo>
                  <a:cubicBezTo>
                    <a:pt x="13589" y="0"/>
                    <a:pt x="7250" y="5249"/>
                    <a:pt x="7250" y="19721"/>
                  </a:cubicBezTo>
                  <a:cubicBezTo>
                    <a:pt x="7250" y="36264"/>
                    <a:pt x="21156" y="39443"/>
                    <a:pt x="26821" y="27514"/>
                  </a:cubicBezTo>
                  <a:lnTo>
                    <a:pt x="28287" y="27514"/>
                  </a:lnTo>
                  <a:cubicBezTo>
                    <a:pt x="21156" y="44691"/>
                    <a:pt x="0" y="37695"/>
                    <a:pt x="436" y="20039"/>
                  </a:cubicBezTo>
                  <a:cubicBezTo>
                    <a:pt x="436" y="9067"/>
                    <a:pt x="5309" y="3501"/>
                    <a:pt x="13589" y="1753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153">
              <a:extLst>
                <a:ext uri="{FF2B5EF4-FFF2-40B4-BE49-F238E27FC236}">
                  <a16:creationId xmlns:a16="http://schemas.microsoft.com/office/drawing/2014/main" id="{1F91EA1D-293D-40A4-AC51-BC3D4BC2A36F}"/>
                </a:ext>
              </a:extLst>
            </p:cNvPr>
            <p:cNvSpPr/>
            <p:nvPr/>
          </p:nvSpPr>
          <p:spPr>
            <a:xfrm>
              <a:off x="1463031" y="809134"/>
              <a:ext cx="16045" cy="35902"/>
            </a:xfrm>
            <a:custGeom>
              <a:avLst/>
              <a:gdLst/>
              <a:ahLst/>
              <a:cxnLst/>
              <a:rect l="0" t="0" r="0" b="0"/>
              <a:pathLst>
                <a:path w="16045" h="35902">
                  <a:moveTo>
                    <a:pt x="16005" y="0"/>
                  </a:moveTo>
                  <a:lnTo>
                    <a:pt x="16045" y="16"/>
                  </a:lnTo>
                  <a:lnTo>
                    <a:pt x="16045" y="1432"/>
                  </a:lnTo>
                  <a:cubicBezTo>
                    <a:pt x="11231" y="1432"/>
                    <a:pt x="6418" y="6958"/>
                    <a:pt x="6418" y="18010"/>
                  </a:cubicBezTo>
                  <a:cubicBezTo>
                    <a:pt x="6418" y="28825"/>
                    <a:pt x="11231" y="34153"/>
                    <a:pt x="16045" y="34113"/>
                  </a:cubicBezTo>
                  <a:lnTo>
                    <a:pt x="16045" y="35886"/>
                  </a:lnTo>
                  <a:lnTo>
                    <a:pt x="16005" y="35902"/>
                  </a:lnTo>
                  <a:cubicBezTo>
                    <a:pt x="8003" y="35862"/>
                    <a:pt x="0" y="29857"/>
                    <a:pt x="0" y="18010"/>
                  </a:cubicBezTo>
                  <a:cubicBezTo>
                    <a:pt x="0" y="6084"/>
                    <a:pt x="8003" y="40"/>
                    <a:pt x="1600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154">
              <a:extLst>
                <a:ext uri="{FF2B5EF4-FFF2-40B4-BE49-F238E27FC236}">
                  <a16:creationId xmlns:a16="http://schemas.microsoft.com/office/drawing/2014/main" id="{79901D20-EA34-4952-8AFA-E89E9CC8EE9B}"/>
                </a:ext>
              </a:extLst>
            </p:cNvPr>
            <p:cNvSpPr/>
            <p:nvPr/>
          </p:nvSpPr>
          <p:spPr>
            <a:xfrm>
              <a:off x="1264884" y="809094"/>
              <a:ext cx="16223" cy="35983"/>
            </a:xfrm>
            <a:custGeom>
              <a:avLst/>
              <a:gdLst/>
              <a:ahLst/>
              <a:cxnLst/>
              <a:rect l="0" t="0" r="0" b="0"/>
              <a:pathLst>
                <a:path w="16223" h="35983">
                  <a:moveTo>
                    <a:pt x="218" y="40"/>
                  </a:moveTo>
                  <a:cubicBezTo>
                    <a:pt x="8221" y="0"/>
                    <a:pt x="16223" y="5963"/>
                    <a:pt x="16223" y="18050"/>
                  </a:cubicBezTo>
                  <a:cubicBezTo>
                    <a:pt x="16223" y="30059"/>
                    <a:pt x="8221" y="35983"/>
                    <a:pt x="218" y="35943"/>
                  </a:cubicBezTo>
                  <a:lnTo>
                    <a:pt x="0" y="35853"/>
                  </a:lnTo>
                  <a:lnTo>
                    <a:pt x="0" y="34154"/>
                  </a:lnTo>
                  <a:cubicBezTo>
                    <a:pt x="4724" y="34194"/>
                    <a:pt x="9449" y="28865"/>
                    <a:pt x="9449" y="18050"/>
                  </a:cubicBezTo>
                  <a:cubicBezTo>
                    <a:pt x="9449" y="6840"/>
                    <a:pt x="4724" y="1393"/>
                    <a:pt x="0" y="1472"/>
                  </a:cubicBezTo>
                  <a:lnTo>
                    <a:pt x="0" y="131"/>
                  </a:lnTo>
                  <a:lnTo>
                    <a:pt x="218" y="4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155">
              <a:extLst>
                <a:ext uri="{FF2B5EF4-FFF2-40B4-BE49-F238E27FC236}">
                  <a16:creationId xmlns:a16="http://schemas.microsoft.com/office/drawing/2014/main" id="{30A8F450-30DD-4B28-85D4-C95DC156BAF8}"/>
                </a:ext>
              </a:extLst>
            </p:cNvPr>
            <p:cNvSpPr/>
            <p:nvPr/>
          </p:nvSpPr>
          <p:spPr>
            <a:xfrm>
              <a:off x="1435497" y="807745"/>
              <a:ext cx="24444" cy="36414"/>
            </a:xfrm>
            <a:custGeom>
              <a:avLst/>
              <a:gdLst/>
              <a:ahLst/>
              <a:cxnLst/>
              <a:rect l="0" t="0" r="0" b="0"/>
              <a:pathLst>
                <a:path w="24444" h="36414">
                  <a:moveTo>
                    <a:pt x="19611" y="952"/>
                  </a:moveTo>
                  <a:cubicBezTo>
                    <a:pt x="22978" y="1431"/>
                    <a:pt x="24444" y="4453"/>
                    <a:pt x="22978" y="6680"/>
                  </a:cubicBezTo>
                  <a:cubicBezTo>
                    <a:pt x="21869" y="8745"/>
                    <a:pt x="19254" y="8427"/>
                    <a:pt x="17788" y="6680"/>
                  </a:cubicBezTo>
                  <a:cubicBezTo>
                    <a:pt x="16996" y="5722"/>
                    <a:pt x="16203" y="5243"/>
                    <a:pt x="15530" y="5243"/>
                  </a:cubicBezTo>
                  <a:cubicBezTo>
                    <a:pt x="13272" y="4926"/>
                    <a:pt x="10182" y="10175"/>
                    <a:pt x="10182" y="12719"/>
                  </a:cubicBezTo>
                  <a:lnTo>
                    <a:pt x="10182" y="30692"/>
                  </a:lnTo>
                  <a:cubicBezTo>
                    <a:pt x="10182" y="33871"/>
                    <a:pt x="11687" y="35624"/>
                    <a:pt x="15530" y="35145"/>
                  </a:cubicBezTo>
                  <a:lnTo>
                    <a:pt x="15530" y="36414"/>
                  </a:lnTo>
                  <a:lnTo>
                    <a:pt x="0" y="36414"/>
                  </a:lnTo>
                  <a:lnTo>
                    <a:pt x="0" y="35145"/>
                  </a:lnTo>
                  <a:cubicBezTo>
                    <a:pt x="2615" y="35624"/>
                    <a:pt x="4199" y="33871"/>
                    <a:pt x="4199" y="30692"/>
                  </a:cubicBezTo>
                  <a:lnTo>
                    <a:pt x="4199" y="10175"/>
                  </a:lnTo>
                  <a:cubicBezTo>
                    <a:pt x="4199" y="7470"/>
                    <a:pt x="2615" y="6201"/>
                    <a:pt x="357" y="5722"/>
                  </a:cubicBezTo>
                  <a:lnTo>
                    <a:pt x="357" y="5243"/>
                  </a:lnTo>
                  <a:cubicBezTo>
                    <a:pt x="3764" y="3974"/>
                    <a:pt x="6814" y="2700"/>
                    <a:pt x="10182" y="1431"/>
                  </a:cubicBezTo>
                  <a:lnTo>
                    <a:pt x="10182" y="7470"/>
                  </a:lnTo>
                  <a:cubicBezTo>
                    <a:pt x="13272" y="2700"/>
                    <a:pt x="16521" y="0"/>
                    <a:pt x="19611" y="952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156">
              <a:extLst>
                <a:ext uri="{FF2B5EF4-FFF2-40B4-BE49-F238E27FC236}">
                  <a16:creationId xmlns:a16="http://schemas.microsoft.com/office/drawing/2014/main" id="{1869D28A-4D30-476C-9077-3724701D44AA}"/>
                </a:ext>
              </a:extLst>
            </p:cNvPr>
            <p:cNvSpPr/>
            <p:nvPr/>
          </p:nvSpPr>
          <p:spPr>
            <a:xfrm>
              <a:off x="1322547" y="788024"/>
              <a:ext cx="35893" cy="56136"/>
            </a:xfrm>
            <a:custGeom>
              <a:avLst/>
              <a:gdLst/>
              <a:ahLst/>
              <a:cxnLst/>
              <a:rect l="0" t="0" r="0" b="0"/>
              <a:pathLst>
                <a:path w="35893" h="56136">
                  <a:moveTo>
                    <a:pt x="11331" y="0"/>
                  </a:moveTo>
                  <a:lnTo>
                    <a:pt x="11331" y="26401"/>
                  </a:lnTo>
                  <a:cubicBezTo>
                    <a:pt x="14025" y="22900"/>
                    <a:pt x="16956" y="20673"/>
                    <a:pt x="21156" y="21152"/>
                  </a:cubicBezTo>
                  <a:cubicBezTo>
                    <a:pt x="27970" y="21152"/>
                    <a:pt x="31337" y="25443"/>
                    <a:pt x="31694" y="33397"/>
                  </a:cubicBezTo>
                  <a:lnTo>
                    <a:pt x="31694" y="51365"/>
                  </a:lnTo>
                  <a:cubicBezTo>
                    <a:pt x="31694" y="53909"/>
                    <a:pt x="33596" y="55345"/>
                    <a:pt x="35893" y="54867"/>
                  </a:cubicBezTo>
                  <a:lnTo>
                    <a:pt x="35893" y="56136"/>
                  </a:lnTo>
                  <a:lnTo>
                    <a:pt x="21512" y="56136"/>
                  </a:lnTo>
                  <a:lnTo>
                    <a:pt x="21512" y="54867"/>
                  </a:lnTo>
                  <a:cubicBezTo>
                    <a:pt x="23414" y="54867"/>
                    <a:pt x="25355" y="53909"/>
                    <a:pt x="25355" y="51844"/>
                  </a:cubicBezTo>
                  <a:lnTo>
                    <a:pt x="25355" y="32440"/>
                  </a:lnTo>
                  <a:cubicBezTo>
                    <a:pt x="24880" y="26718"/>
                    <a:pt x="22622" y="24174"/>
                    <a:pt x="18898" y="23696"/>
                  </a:cubicBezTo>
                  <a:cubicBezTo>
                    <a:pt x="15847" y="23217"/>
                    <a:pt x="13589" y="24965"/>
                    <a:pt x="11331" y="28466"/>
                  </a:cubicBezTo>
                  <a:lnTo>
                    <a:pt x="11331" y="51844"/>
                  </a:lnTo>
                  <a:cubicBezTo>
                    <a:pt x="11331" y="53909"/>
                    <a:pt x="12915" y="55345"/>
                    <a:pt x="15490" y="54867"/>
                  </a:cubicBezTo>
                  <a:lnTo>
                    <a:pt x="15490" y="56136"/>
                  </a:lnTo>
                  <a:lnTo>
                    <a:pt x="0" y="56136"/>
                  </a:lnTo>
                  <a:lnTo>
                    <a:pt x="0" y="54867"/>
                  </a:lnTo>
                  <a:cubicBezTo>
                    <a:pt x="2258" y="55345"/>
                    <a:pt x="4200" y="53909"/>
                    <a:pt x="4200" y="51844"/>
                  </a:cubicBezTo>
                  <a:lnTo>
                    <a:pt x="4516" y="8906"/>
                  </a:lnTo>
                  <a:cubicBezTo>
                    <a:pt x="4200" y="5722"/>
                    <a:pt x="2694" y="4926"/>
                    <a:pt x="436" y="4926"/>
                  </a:cubicBezTo>
                  <a:lnTo>
                    <a:pt x="436" y="3974"/>
                  </a:lnTo>
                  <a:cubicBezTo>
                    <a:pt x="4200" y="3178"/>
                    <a:pt x="7567" y="1748"/>
                    <a:pt x="11331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157">
              <a:extLst>
                <a:ext uri="{FF2B5EF4-FFF2-40B4-BE49-F238E27FC236}">
                  <a16:creationId xmlns:a16="http://schemas.microsoft.com/office/drawing/2014/main" id="{E9CD2F14-94C6-45A2-8720-8A9E33973009}"/>
                </a:ext>
              </a:extLst>
            </p:cNvPr>
            <p:cNvSpPr/>
            <p:nvPr/>
          </p:nvSpPr>
          <p:spPr>
            <a:xfrm>
              <a:off x="1383083" y="787546"/>
              <a:ext cx="48333" cy="57889"/>
            </a:xfrm>
            <a:custGeom>
              <a:avLst/>
              <a:gdLst/>
              <a:ahLst/>
              <a:cxnLst/>
              <a:rect l="0" t="0" r="0" b="0"/>
              <a:pathLst>
                <a:path w="48333" h="57889">
                  <a:moveTo>
                    <a:pt x="25276" y="0"/>
                  </a:moveTo>
                  <a:cubicBezTo>
                    <a:pt x="26940" y="0"/>
                    <a:pt x="28525" y="161"/>
                    <a:pt x="30030" y="479"/>
                  </a:cubicBezTo>
                  <a:cubicBezTo>
                    <a:pt x="31377" y="796"/>
                    <a:pt x="33398" y="1592"/>
                    <a:pt x="36012" y="2705"/>
                  </a:cubicBezTo>
                  <a:cubicBezTo>
                    <a:pt x="37240" y="3340"/>
                    <a:pt x="38152" y="3501"/>
                    <a:pt x="38627" y="3501"/>
                  </a:cubicBezTo>
                  <a:cubicBezTo>
                    <a:pt x="39063" y="3501"/>
                    <a:pt x="39419" y="3340"/>
                    <a:pt x="39736" y="2861"/>
                  </a:cubicBezTo>
                  <a:cubicBezTo>
                    <a:pt x="40093" y="2388"/>
                    <a:pt x="40212" y="1431"/>
                    <a:pt x="40331" y="0"/>
                  </a:cubicBezTo>
                  <a:lnTo>
                    <a:pt x="41678" y="0"/>
                  </a:lnTo>
                  <a:lnTo>
                    <a:pt x="42787" y="17495"/>
                  </a:lnTo>
                  <a:lnTo>
                    <a:pt x="41678" y="17495"/>
                  </a:lnTo>
                  <a:cubicBezTo>
                    <a:pt x="40410" y="13198"/>
                    <a:pt x="38746" y="9858"/>
                    <a:pt x="36805" y="7631"/>
                  </a:cubicBezTo>
                  <a:cubicBezTo>
                    <a:pt x="33992" y="4453"/>
                    <a:pt x="30347" y="2861"/>
                    <a:pt x="25949" y="2861"/>
                  </a:cubicBezTo>
                  <a:cubicBezTo>
                    <a:pt x="19809" y="2861"/>
                    <a:pt x="15173" y="5728"/>
                    <a:pt x="12123" y="11294"/>
                  </a:cubicBezTo>
                  <a:cubicBezTo>
                    <a:pt x="9429" y="15903"/>
                    <a:pt x="8161" y="21630"/>
                    <a:pt x="8161" y="27993"/>
                  </a:cubicBezTo>
                  <a:cubicBezTo>
                    <a:pt x="8161" y="33398"/>
                    <a:pt x="8954" y="38168"/>
                    <a:pt x="10776" y="42465"/>
                  </a:cubicBezTo>
                  <a:cubicBezTo>
                    <a:pt x="12480" y="46918"/>
                    <a:pt x="14857" y="50096"/>
                    <a:pt x="17669" y="52006"/>
                  </a:cubicBezTo>
                  <a:cubicBezTo>
                    <a:pt x="20522" y="54071"/>
                    <a:pt x="23454" y="55028"/>
                    <a:pt x="26385" y="55028"/>
                  </a:cubicBezTo>
                  <a:cubicBezTo>
                    <a:pt x="28208" y="55028"/>
                    <a:pt x="29911" y="54867"/>
                    <a:pt x="31496" y="54388"/>
                  </a:cubicBezTo>
                  <a:cubicBezTo>
                    <a:pt x="33081" y="53753"/>
                    <a:pt x="34665" y="52957"/>
                    <a:pt x="36250" y="52006"/>
                  </a:cubicBezTo>
                  <a:lnTo>
                    <a:pt x="36250" y="36103"/>
                  </a:lnTo>
                  <a:cubicBezTo>
                    <a:pt x="36250" y="33236"/>
                    <a:pt x="36012" y="31488"/>
                    <a:pt x="35656" y="30537"/>
                  </a:cubicBezTo>
                  <a:cubicBezTo>
                    <a:pt x="35339" y="29741"/>
                    <a:pt x="34784" y="29106"/>
                    <a:pt x="33992" y="28627"/>
                  </a:cubicBezTo>
                  <a:cubicBezTo>
                    <a:pt x="33199" y="28149"/>
                    <a:pt x="31932" y="27993"/>
                    <a:pt x="30030" y="27993"/>
                  </a:cubicBezTo>
                  <a:lnTo>
                    <a:pt x="30030" y="26401"/>
                  </a:lnTo>
                  <a:lnTo>
                    <a:pt x="48333" y="26401"/>
                  </a:lnTo>
                  <a:lnTo>
                    <a:pt x="48333" y="27993"/>
                  </a:lnTo>
                  <a:lnTo>
                    <a:pt x="47541" y="27993"/>
                  </a:lnTo>
                  <a:cubicBezTo>
                    <a:pt x="45639" y="27993"/>
                    <a:pt x="44372" y="28627"/>
                    <a:pt x="43698" y="30058"/>
                  </a:cubicBezTo>
                  <a:cubicBezTo>
                    <a:pt x="43262" y="31171"/>
                    <a:pt x="43025" y="33080"/>
                    <a:pt x="43025" y="36103"/>
                  </a:cubicBezTo>
                  <a:lnTo>
                    <a:pt x="43025" y="52957"/>
                  </a:lnTo>
                  <a:cubicBezTo>
                    <a:pt x="40410" y="54711"/>
                    <a:pt x="37716" y="55824"/>
                    <a:pt x="35101" y="56614"/>
                  </a:cubicBezTo>
                  <a:cubicBezTo>
                    <a:pt x="32486" y="57410"/>
                    <a:pt x="29555" y="57889"/>
                    <a:pt x="26385" y="57889"/>
                  </a:cubicBezTo>
                  <a:cubicBezTo>
                    <a:pt x="17234" y="57889"/>
                    <a:pt x="10221" y="54388"/>
                    <a:pt x="5467" y="47553"/>
                  </a:cubicBezTo>
                  <a:cubicBezTo>
                    <a:pt x="1822" y="42465"/>
                    <a:pt x="0" y="36576"/>
                    <a:pt x="0" y="29741"/>
                  </a:cubicBezTo>
                  <a:cubicBezTo>
                    <a:pt x="0" y="24970"/>
                    <a:pt x="1030" y="20356"/>
                    <a:pt x="3090" y="15903"/>
                  </a:cubicBezTo>
                  <a:cubicBezTo>
                    <a:pt x="5467" y="10498"/>
                    <a:pt x="8716" y="6518"/>
                    <a:pt x="12915" y="3657"/>
                  </a:cubicBezTo>
                  <a:cubicBezTo>
                    <a:pt x="16322" y="1275"/>
                    <a:pt x="20522" y="0"/>
                    <a:pt x="2527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158">
              <a:extLst>
                <a:ext uri="{FF2B5EF4-FFF2-40B4-BE49-F238E27FC236}">
                  <a16:creationId xmlns:a16="http://schemas.microsoft.com/office/drawing/2014/main" id="{6A50B906-1A97-41F2-96A3-5A4F30713D58}"/>
                </a:ext>
              </a:extLst>
            </p:cNvPr>
            <p:cNvSpPr/>
            <p:nvPr/>
          </p:nvSpPr>
          <p:spPr>
            <a:xfrm>
              <a:off x="1497894" y="809972"/>
              <a:ext cx="32566" cy="35463"/>
            </a:xfrm>
            <a:custGeom>
              <a:avLst/>
              <a:gdLst/>
              <a:ahLst/>
              <a:cxnLst/>
              <a:rect l="0" t="0" r="0" b="0"/>
              <a:pathLst>
                <a:path w="32566" h="35463">
                  <a:moveTo>
                    <a:pt x="0" y="0"/>
                  </a:moveTo>
                  <a:lnTo>
                    <a:pt x="14262" y="0"/>
                  </a:lnTo>
                  <a:lnTo>
                    <a:pt x="14262" y="1269"/>
                  </a:lnTo>
                  <a:cubicBezTo>
                    <a:pt x="12440" y="1269"/>
                    <a:pt x="10499" y="2226"/>
                    <a:pt x="10499" y="4453"/>
                  </a:cubicBezTo>
                  <a:lnTo>
                    <a:pt x="10499" y="23695"/>
                  </a:lnTo>
                  <a:cubicBezTo>
                    <a:pt x="10855" y="29418"/>
                    <a:pt x="13113" y="31961"/>
                    <a:pt x="16956" y="32440"/>
                  </a:cubicBezTo>
                  <a:cubicBezTo>
                    <a:pt x="19888" y="32919"/>
                    <a:pt x="22186" y="31171"/>
                    <a:pt x="24444" y="27670"/>
                  </a:cubicBezTo>
                  <a:lnTo>
                    <a:pt x="24444" y="4453"/>
                  </a:lnTo>
                  <a:cubicBezTo>
                    <a:pt x="24444" y="2226"/>
                    <a:pt x="22978" y="952"/>
                    <a:pt x="20363" y="1269"/>
                  </a:cubicBezTo>
                  <a:lnTo>
                    <a:pt x="20363" y="0"/>
                  </a:lnTo>
                  <a:lnTo>
                    <a:pt x="32566" y="0"/>
                  </a:lnTo>
                  <a:lnTo>
                    <a:pt x="32566" y="1269"/>
                  </a:lnTo>
                  <a:cubicBezTo>
                    <a:pt x="30307" y="952"/>
                    <a:pt x="28406" y="2226"/>
                    <a:pt x="28406" y="4453"/>
                  </a:cubicBezTo>
                  <a:lnTo>
                    <a:pt x="28406" y="25605"/>
                  </a:lnTo>
                  <a:cubicBezTo>
                    <a:pt x="28406" y="28622"/>
                    <a:pt x="29990" y="29896"/>
                    <a:pt x="32249" y="29896"/>
                  </a:cubicBezTo>
                  <a:lnTo>
                    <a:pt x="32249" y="30848"/>
                  </a:lnTo>
                  <a:cubicBezTo>
                    <a:pt x="29396" y="31961"/>
                    <a:pt x="27376" y="32284"/>
                    <a:pt x="24444" y="34349"/>
                  </a:cubicBezTo>
                  <a:lnTo>
                    <a:pt x="24444" y="29735"/>
                  </a:lnTo>
                  <a:cubicBezTo>
                    <a:pt x="21829" y="33236"/>
                    <a:pt x="18779" y="35463"/>
                    <a:pt x="14698" y="34984"/>
                  </a:cubicBezTo>
                  <a:cubicBezTo>
                    <a:pt x="7924" y="34984"/>
                    <a:pt x="4516" y="30692"/>
                    <a:pt x="4041" y="22738"/>
                  </a:cubicBezTo>
                  <a:lnTo>
                    <a:pt x="4041" y="4770"/>
                  </a:lnTo>
                  <a:cubicBezTo>
                    <a:pt x="4041" y="2226"/>
                    <a:pt x="2258" y="952"/>
                    <a:pt x="0" y="1269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59">
              <a:extLst>
                <a:ext uri="{FF2B5EF4-FFF2-40B4-BE49-F238E27FC236}">
                  <a16:creationId xmlns:a16="http://schemas.microsoft.com/office/drawing/2014/main" id="{FD6CB57F-46A5-4A48-97C8-12BE95BEC0AD}"/>
                </a:ext>
              </a:extLst>
            </p:cNvPr>
            <p:cNvSpPr/>
            <p:nvPr/>
          </p:nvSpPr>
          <p:spPr>
            <a:xfrm>
              <a:off x="1535015" y="809176"/>
              <a:ext cx="17838" cy="51527"/>
            </a:xfrm>
            <a:custGeom>
              <a:avLst/>
              <a:gdLst/>
              <a:ahLst/>
              <a:cxnLst/>
              <a:rect l="0" t="0" r="0" b="0"/>
              <a:pathLst>
                <a:path w="17838" h="51527">
                  <a:moveTo>
                    <a:pt x="10182" y="0"/>
                  </a:moveTo>
                  <a:lnTo>
                    <a:pt x="10182" y="2227"/>
                  </a:lnTo>
                  <a:lnTo>
                    <a:pt x="17838" y="364"/>
                  </a:lnTo>
                  <a:lnTo>
                    <a:pt x="17838" y="2901"/>
                  </a:lnTo>
                  <a:lnTo>
                    <a:pt x="13351" y="2544"/>
                  </a:lnTo>
                  <a:cubicBezTo>
                    <a:pt x="12321" y="3340"/>
                    <a:pt x="10736" y="4926"/>
                    <a:pt x="10182" y="6835"/>
                  </a:cubicBezTo>
                  <a:lnTo>
                    <a:pt x="10182" y="30531"/>
                  </a:lnTo>
                  <a:lnTo>
                    <a:pt x="17838" y="31308"/>
                  </a:lnTo>
                  <a:lnTo>
                    <a:pt x="17838" y="35426"/>
                  </a:lnTo>
                  <a:lnTo>
                    <a:pt x="17140" y="35619"/>
                  </a:lnTo>
                  <a:cubicBezTo>
                    <a:pt x="14735" y="35502"/>
                    <a:pt x="12331" y="34587"/>
                    <a:pt x="10182" y="32757"/>
                  </a:cubicBezTo>
                  <a:lnTo>
                    <a:pt x="10182" y="45799"/>
                  </a:lnTo>
                  <a:cubicBezTo>
                    <a:pt x="10182" y="48822"/>
                    <a:pt x="11648" y="50569"/>
                    <a:pt x="15490" y="50252"/>
                  </a:cubicBezTo>
                  <a:lnTo>
                    <a:pt x="15490" y="51527"/>
                  </a:lnTo>
                  <a:lnTo>
                    <a:pt x="0" y="51527"/>
                  </a:lnTo>
                  <a:lnTo>
                    <a:pt x="0" y="50252"/>
                  </a:lnTo>
                  <a:cubicBezTo>
                    <a:pt x="2575" y="50569"/>
                    <a:pt x="4160" y="48822"/>
                    <a:pt x="4160" y="45799"/>
                  </a:cubicBezTo>
                  <a:lnTo>
                    <a:pt x="4160" y="8745"/>
                  </a:lnTo>
                  <a:cubicBezTo>
                    <a:pt x="4160" y="6039"/>
                    <a:pt x="2575" y="4770"/>
                    <a:pt x="317" y="4292"/>
                  </a:cubicBezTo>
                  <a:lnTo>
                    <a:pt x="317" y="3813"/>
                  </a:lnTo>
                  <a:cubicBezTo>
                    <a:pt x="3724" y="2544"/>
                    <a:pt x="6775" y="1269"/>
                    <a:pt x="1018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60">
              <a:extLst>
                <a:ext uri="{FF2B5EF4-FFF2-40B4-BE49-F238E27FC236}">
                  <a16:creationId xmlns:a16="http://schemas.microsoft.com/office/drawing/2014/main" id="{573878B7-F141-45F8-808A-DE4E6E70372B}"/>
                </a:ext>
              </a:extLst>
            </p:cNvPr>
            <p:cNvSpPr/>
            <p:nvPr/>
          </p:nvSpPr>
          <p:spPr>
            <a:xfrm>
              <a:off x="1479076" y="809150"/>
              <a:ext cx="15966" cy="35870"/>
            </a:xfrm>
            <a:custGeom>
              <a:avLst/>
              <a:gdLst/>
              <a:ahLst/>
              <a:cxnLst/>
              <a:rect l="0" t="0" r="0" b="0"/>
              <a:pathLst>
                <a:path w="15966" h="35870">
                  <a:moveTo>
                    <a:pt x="0" y="0"/>
                  </a:moveTo>
                  <a:lnTo>
                    <a:pt x="10964" y="4441"/>
                  </a:lnTo>
                  <a:cubicBezTo>
                    <a:pt x="13965" y="7437"/>
                    <a:pt x="15966" y="11950"/>
                    <a:pt x="15966" y="17993"/>
                  </a:cubicBezTo>
                  <a:cubicBezTo>
                    <a:pt x="15966" y="23998"/>
                    <a:pt x="13965" y="28481"/>
                    <a:pt x="10964" y="31458"/>
                  </a:cubicBezTo>
                  <a:lnTo>
                    <a:pt x="0" y="35870"/>
                  </a:lnTo>
                  <a:lnTo>
                    <a:pt x="0" y="34097"/>
                  </a:lnTo>
                  <a:cubicBezTo>
                    <a:pt x="4814" y="34058"/>
                    <a:pt x="9627" y="28650"/>
                    <a:pt x="9627" y="17993"/>
                  </a:cubicBezTo>
                  <a:cubicBezTo>
                    <a:pt x="9627" y="6942"/>
                    <a:pt x="4814" y="1416"/>
                    <a:pt x="0" y="1416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61">
              <a:extLst>
                <a:ext uri="{FF2B5EF4-FFF2-40B4-BE49-F238E27FC236}">
                  <a16:creationId xmlns:a16="http://schemas.microsoft.com/office/drawing/2014/main" id="{1E761458-2204-40A1-9A1B-2B13FDECDF5F}"/>
                </a:ext>
              </a:extLst>
            </p:cNvPr>
            <p:cNvSpPr/>
            <p:nvPr/>
          </p:nvSpPr>
          <p:spPr>
            <a:xfrm>
              <a:off x="1552854" y="809176"/>
              <a:ext cx="14410" cy="35426"/>
            </a:xfrm>
            <a:custGeom>
              <a:avLst/>
              <a:gdLst/>
              <a:ahLst/>
              <a:cxnLst/>
              <a:rect l="0" t="0" r="0" b="0"/>
              <a:pathLst>
                <a:path w="14410" h="35426">
                  <a:moveTo>
                    <a:pt x="1495" y="0"/>
                  </a:moveTo>
                  <a:cubicBezTo>
                    <a:pt x="9419" y="1431"/>
                    <a:pt x="14410" y="7476"/>
                    <a:pt x="14054" y="18285"/>
                  </a:cubicBezTo>
                  <a:cubicBezTo>
                    <a:pt x="13836" y="25521"/>
                    <a:pt x="10558" y="30969"/>
                    <a:pt x="6259" y="33693"/>
                  </a:cubicBezTo>
                  <a:lnTo>
                    <a:pt x="0" y="35426"/>
                  </a:lnTo>
                  <a:lnTo>
                    <a:pt x="0" y="31308"/>
                  </a:lnTo>
                  <a:lnTo>
                    <a:pt x="2144" y="31526"/>
                  </a:lnTo>
                  <a:cubicBezTo>
                    <a:pt x="5130" y="29419"/>
                    <a:pt x="7398" y="24887"/>
                    <a:pt x="7636" y="17968"/>
                  </a:cubicBezTo>
                  <a:cubicBezTo>
                    <a:pt x="7854" y="10732"/>
                    <a:pt x="6319" y="5801"/>
                    <a:pt x="3981" y="3217"/>
                  </a:cubicBezTo>
                  <a:lnTo>
                    <a:pt x="0" y="2901"/>
                  </a:lnTo>
                  <a:lnTo>
                    <a:pt x="0" y="364"/>
                  </a:lnTo>
                  <a:lnTo>
                    <a:pt x="149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750289AE-D43A-4CD4-999B-6CDE2D0D4010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1115655"/>
              <a:ext cx="690372" cy="1621536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93D49C77-C732-45EE-91A4-421F86920EDB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690372" y="1115655"/>
              <a:ext cx="833628" cy="1612392"/>
            </a:xfrm>
            <a:prstGeom prst="rect">
              <a:avLst/>
            </a:prstGeom>
          </p:spPr>
        </p:pic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8EF1B86E-E81B-42EA-A6DC-745636EFF9B6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1524000" y="1115655"/>
              <a:ext cx="853440" cy="1612392"/>
            </a:xfrm>
            <a:prstGeom prst="rect">
              <a:avLst/>
            </a:prstGeom>
          </p:spPr>
        </p:pic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DD15FB98-2E22-4EE7-8A84-9654541F3B68}"/>
              </a:ext>
            </a:extLst>
          </p:cNvPr>
          <p:cNvSpPr/>
          <p:nvPr/>
        </p:nvSpPr>
        <p:spPr>
          <a:xfrm>
            <a:off x="4214459" y="48267"/>
            <a:ext cx="3763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u="sng" dirty="0">
                <a:latin typeface="VilleroyBoch" panose="02000000000000000000" pitchFamily="50" charset="0"/>
              </a:rPr>
              <a:t>Continuous Improvement Coordinator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9651E1E-30E0-49AE-9233-1E3E844F38C0}"/>
              </a:ext>
            </a:extLst>
          </p:cNvPr>
          <p:cNvSpPr/>
          <p:nvPr/>
        </p:nvSpPr>
        <p:spPr>
          <a:xfrm>
            <a:off x="108654" y="538538"/>
            <a:ext cx="963475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200" b="1" dirty="0">
                <a:latin typeface="VilleroyBoch" panose="02000000000000000000" pitchFamily="50" charset="0"/>
              </a:rPr>
              <a:t>About </a:t>
            </a:r>
            <a:r>
              <a:rPr lang="en-GB" sz="1200" b="1" dirty="0" err="1">
                <a:latin typeface="VilleroyBoch" panose="02000000000000000000" pitchFamily="50" charset="0"/>
              </a:rPr>
              <a:t>Villeroy</a:t>
            </a:r>
            <a:r>
              <a:rPr lang="en-GB" sz="1200" b="1" dirty="0">
                <a:latin typeface="VilleroyBoch" panose="02000000000000000000" pitchFamily="50" charset="0"/>
              </a:rPr>
              <a:t> &amp; </a:t>
            </a:r>
            <a:r>
              <a:rPr lang="en-GB" sz="1200" b="1" dirty="0" err="1">
                <a:latin typeface="VilleroyBoch" panose="02000000000000000000" pitchFamily="50" charset="0"/>
              </a:rPr>
              <a:t>Boch</a:t>
            </a:r>
            <a:endParaRPr lang="en-GB" sz="1200" dirty="0">
              <a:latin typeface="VilleroyBoch" panose="02000000000000000000" pitchFamily="50" charset="0"/>
            </a:endParaRPr>
          </a:p>
          <a:p>
            <a:pPr algn="just"/>
            <a:r>
              <a:rPr lang="en-GB" sz="1200" dirty="0" err="1">
                <a:latin typeface="VilleroyBoch" panose="02000000000000000000" pitchFamily="50" charset="0"/>
              </a:rPr>
              <a:t>Villeroy</a:t>
            </a:r>
            <a:r>
              <a:rPr lang="en-GB" sz="1200" dirty="0">
                <a:latin typeface="VilleroyBoch" panose="02000000000000000000" pitchFamily="50" charset="0"/>
              </a:rPr>
              <a:t> &amp; </a:t>
            </a:r>
            <a:r>
              <a:rPr lang="en-GB" sz="1200" dirty="0" err="1">
                <a:latin typeface="VilleroyBoch" panose="02000000000000000000" pitchFamily="50" charset="0"/>
              </a:rPr>
              <a:t>Boch</a:t>
            </a:r>
            <a:r>
              <a:rPr lang="en-GB" sz="1200" dirty="0">
                <a:latin typeface="VilleroyBoch" panose="02000000000000000000" pitchFamily="50" charset="0"/>
              </a:rPr>
              <a:t> with headquarters in Mettlach /Germany has production facilities in Europe and Thailand. </a:t>
            </a:r>
            <a:r>
              <a:rPr lang="en-GB" sz="1200" dirty="0" err="1">
                <a:latin typeface="VilleroyBoch" panose="02000000000000000000" pitchFamily="50" charset="0"/>
              </a:rPr>
              <a:t>Villeroy</a:t>
            </a:r>
            <a:r>
              <a:rPr lang="en-GB" sz="1200" dirty="0">
                <a:latin typeface="VilleroyBoch" panose="02000000000000000000" pitchFamily="50" charset="0"/>
              </a:rPr>
              <a:t> &amp; </a:t>
            </a:r>
            <a:r>
              <a:rPr lang="en-GB" sz="1200" dirty="0" err="1">
                <a:latin typeface="VilleroyBoch" panose="02000000000000000000" pitchFamily="50" charset="0"/>
              </a:rPr>
              <a:t>Boch</a:t>
            </a:r>
            <a:r>
              <a:rPr lang="en-GB" sz="1200" dirty="0">
                <a:latin typeface="VilleroyBoch" panose="02000000000000000000" pitchFamily="50" charset="0"/>
              </a:rPr>
              <a:t> is one of the world’s leading brands for ceramics and lifestyle. With our innovative and stylish products from the areas Bath &amp; Wellness and Tableware we have been creating feel-good moments and spaces since our success is based on the high commitment and the inventiveness of our 7500 employees in 125 countries.</a:t>
            </a:r>
          </a:p>
          <a:p>
            <a:pPr algn="just"/>
            <a:endParaRPr lang="en-GB" sz="1200" dirty="0">
              <a:latin typeface="VilleroyBoch" panose="02000000000000000000" pitchFamily="50" charset="0"/>
            </a:endParaRPr>
          </a:p>
          <a:p>
            <a:pPr algn="just"/>
            <a:r>
              <a:rPr lang="en-GB" sz="1200" b="1" dirty="0">
                <a:latin typeface="VilleroyBoch" panose="02000000000000000000" pitchFamily="50" charset="0"/>
              </a:rPr>
              <a:t>SC Mondial SA </a:t>
            </a:r>
            <a:r>
              <a:rPr lang="en-GB" sz="1200" dirty="0">
                <a:latin typeface="VilleroyBoch" panose="02000000000000000000" pitchFamily="50" charset="0"/>
              </a:rPr>
              <a:t>as part of the </a:t>
            </a:r>
            <a:r>
              <a:rPr lang="en-GB" sz="1200" dirty="0" err="1">
                <a:latin typeface="VilleroyBoch" panose="02000000000000000000" pitchFamily="50" charset="0"/>
              </a:rPr>
              <a:t>Villeroy</a:t>
            </a:r>
            <a:r>
              <a:rPr lang="en-GB" sz="1200" dirty="0">
                <a:latin typeface="VilleroyBoch" panose="02000000000000000000" pitchFamily="50" charset="0"/>
              </a:rPr>
              <a:t> &amp; </a:t>
            </a:r>
            <a:r>
              <a:rPr lang="en-GB" sz="1200" dirty="0" err="1">
                <a:latin typeface="VilleroyBoch" panose="02000000000000000000" pitchFamily="50" charset="0"/>
              </a:rPr>
              <a:t>Boch</a:t>
            </a:r>
            <a:r>
              <a:rPr lang="en-GB" sz="1200" dirty="0">
                <a:latin typeface="VilleroyBoch" panose="02000000000000000000" pitchFamily="50" charset="0"/>
              </a:rPr>
              <a:t> groups </a:t>
            </a:r>
            <a:r>
              <a:rPr lang="ro-RO" sz="1200" dirty="0">
                <a:latin typeface="VilleroyBoch" panose="02000000000000000000" pitchFamily="50" charset="0"/>
              </a:rPr>
              <a:t>is </a:t>
            </a:r>
            <a:r>
              <a:rPr lang="en-GB" sz="1200">
                <a:latin typeface="VilleroyBoch" panose="02000000000000000000" pitchFamily="50" charset="0"/>
              </a:rPr>
              <a:t>a </a:t>
            </a:r>
            <a:r>
              <a:rPr lang="en-GB" sz="1200" dirty="0">
                <a:latin typeface="VilleroyBoch" panose="02000000000000000000" pitchFamily="50" charset="0"/>
              </a:rPr>
              <a:t>ceramic </a:t>
            </a:r>
            <a:r>
              <a:rPr lang="en-GB" sz="1200">
                <a:latin typeface="VilleroyBoch" panose="02000000000000000000" pitchFamily="50" charset="0"/>
              </a:rPr>
              <a:t>production site </a:t>
            </a:r>
            <a:r>
              <a:rPr lang="en-GB" sz="1200" dirty="0">
                <a:latin typeface="VilleroyBoch" panose="02000000000000000000" pitchFamily="50" charset="0"/>
              </a:rPr>
              <a:t>with more then 40 year history on local market.</a:t>
            </a:r>
          </a:p>
          <a:p>
            <a:pPr algn="just"/>
            <a:endParaRPr lang="en-GB" sz="1200" dirty="0">
              <a:latin typeface="VilleroyBoch" panose="02000000000000000000" pitchFamily="50" charset="0"/>
            </a:endParaRP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As </a:t>
            </a:r>
            <a:r>
              <a:rPr lang="en-GB" sz="1200" b="1" dirty="0">
                <a:latin typeface="VilleroyBoch" panose="02000000000000000000" pitchFamily="50" charset="0"/>
              </a:rPr>
              <a:t>Continuous Improvement Coordinator</a:t>
            </a:r>
            <a:r>
              <a:rPr lang="en-GB" sz="1200" dirty="0">
                <a:latin typeface="VilleroyBoch" panose="02000000000000000000" pitchFamily="50" charset="0"/>
              </a:rPr>
              <a:t>, you will be primarily responsible to identify improvement actions and areas for the processes, by using specific tools and methods.</a:t>
            </a:r>
          </a:p>
          <a:p>
            <a:pPr algn="just"/>
            <a:endParaRPr lang="en-GB" sz="1200" dirty="0">
              <a:latin typeface="VilleroyBoch" panose="02000000000000000000" pitchFamily="50" charset="0"/>
            </a:endParaRPr>
          </a:p>
          <a:p>
            <a:pPr algn="just"/>
            <a:r>
              <a:rPr lang="en-GB" sz="1200" b="1" dirty="0">
                <a:latin typeface="VilleroyBoch" panose="02000000000000000000" pitchFamily="50" charset="0"/>
              </a:rPr>
              <a:t>Main tasks:</a:t>
            </a:r>
            <a:endParaRPr lang="en-GB" sz="1200" dirty="0">
              <a:latin typeface="VilleroyBoch" panose="02000000000000000000" pitchFamily="50" charset="0"/>
            </a:endParaRP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Use continuous improvement techniques, to initiate process improvements, reduce production cycle time, reduce costs and other activities aimed to reduce / eliminate non-value-added activities in the process;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Optimization of work processes, validates and assures the implementation of the new working standards;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Propose actions to increase efficiency, process optimization and quality improvement;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Evaluates the layout of lines, the ergonomics of workstations and propose improvement solution;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Organize and moderate workshops or Kaizen events to achieve the improvement targets;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Train the staff in Lean and problem-solving tools: responsible for coaching employees involved in improvement projects and methodologies;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Plan and coordinate specific trainings with people involved in process improvement initiatives;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Evaluate visual management systems and keep them aligned with the standards;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Make results visible to management, through projects completion, specific meetings and reports;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Regular reviews to ensure sustainability of the learned and applied methods.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 </a:t>
            </a:r>
          </a:p>
          <a:p>
            <a:pPr algn="just"/>
            <a:r>
              <a:rPr lang="en-GB" sz="1200" b="1" dirty="0">
                <a:latin typeface="VilleroyBoch" panose="02000000000000000000" pitchFamily="50" charset="0"/>
              </a:rPr>
              <a:t>Requirements:</a:t>
            </a:r>
            <a:endParaRPr lang="en-GB" sz="1200" dirty="0">
              <a:latin typeface="VilleroyBoch" panose="02000000000000000000" pitchFamily="50" charset="0"/>
            </a:endParaRP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University degree Engineering;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Professional experience in a production environment;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Minim 3 years professional experience in Lean management;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Good knowledge of continuous improvement systems and tools and Lean manufacturing methods;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Hands-on approach, good analytical skills, attention to details; systematically approach with high degree of focus on results;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Ability to search for problem-solving possibilities;</a:t>
            </a:r>
          </a:p>
          <a:p>
            <a:r>
              <a:rPr lang="en-GB" sz="1200" dirty="0">
                <a:latin typeface="VilleroyBoch" panose="02000000000000000000" pitchFamily="50" charset="0"/>
              </a:rPr>
              <a:t>- Good command in English;</a:t>
            </a:r>
            <a:br>
              <a:rPr lang="en-GB" sz="1200" dirty="0">
                <a:latin typeface="VilleroyBoch" panose="02000000000000000000" pitchFamily="50" charset="0"/>
              </a:rPr>
            </a:br>
            <a:r>
              <a:rPr lang="en-GB" sz="1200" dirty="0">
                <a:latin typeface="VilleroyBoch" panose="02000000000000000000" pitchFamily="50" charset="0"/>
              </a:rPr>
              <a:t>- Advanced PC skills;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Good organisational skills, sociable, correct attitude in the relationship with employees and collaborators, teamwork, communication skills and enthusiasm.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A2A364A-4008-4172-A35C-36454FB34D03}"/>
              </a:ext>
            </a:extLst>
          </p:cNvPr>
          <p:cNvSpPr/>
          <p:nvPr/>
        </p:nvSpPr>
        <p:spPr>
          <a:xfrm>
            <a:off x="9729561" y="3457140"/>
            <a:ext cx="23847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dirty="0">
                <a:latin typeface="VilleroyBoch" panose="02000000000000000000" pitchFamily="50" charset="0"/>
              </a:rPr>
              <a:t>If you are interested in applying to these position, please send your CV by e-mail to:</a:t>
            </a:r>
          </a:p>
          <a:p>
            <a:pPr>
              <a:spcAft>
                <a:spcPts val="0"/>
              </a:spcAft>
            </a:pPr>
            <a:r>
              <a:rPr lang="en-US" sz="1200" u="sng" dirty="0">
                <a:solidFill>
                  <a:srgbClr val="0070C0"/>
                </a:solidFill>
                <a:latin typeface="VilleroyBoch" panose="02000000000000000000" pitchFamily="50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lefter.andreea@villeroy-boch.com</a:t>
            </a:r>
            <a:endParaRPr lang="en-US" sz="1200" u="sng" dirty="0">
              <a:solidFill>
                <a:srgbClr val="0070C0"/>
              </a:solidFill>
              <a:latin typeface="VilleroyBoch" panose="02000000000000000000" pitchFamily="50" charset="0"/>
            </a:endParaRPr>
          </a:p>
          <a:p>
            <a:pPr>
              <a:spcAft>
                <a:spcPts val="0"/>
              </a:spcAft>
            </a:pPr>
            <a:endParaRPr lang="en-US" sz="1200" u="sng" dirty="0">
              <a:solidFill>
                <a:srgbClr val="0070C0"/>
              </a:solidFill>
              <a:latin typeface="VilleroyBoch" panose="02000000000000000000" pitchFamily="50" charset="0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latin typeface="VilleroyBoch" panose="02000000000000000000" pitchFamily="50" charset="0"/>
              </a:rPr>
              <a:t>Only selected candidates will be contacted.</a:t>
            </a:r>
            <a:endParaRPr lang="en-GB" sz="1200" dirty="0">
              <a:latin typeface="VilleroyBoch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518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444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VilleroyBoch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Lefter Andreea</dc:creator>
  <cp:lastModifiedBy>Lefter Andreea</cp:lastModifiedBy>
  <cp:revision>3</cp:revision>
  <dcterms:created xsi:type="dcterms:W3CDTF">2021-01-11T10:16:37Z</dcterms:created>
  <dcterms:modified xsi:type="dcterms:W3CDTF">2021-02-17T06:50:32Z</dcterms:modified>
</cp:coreProperties>
</file>